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259" r:id="rId4"/>
    <p:sldId id="371" r:id="rId5"/>
    <p:sldId id="424" r:id="rId6"/>
    <p:sldId id="408" r:id="rId7"/>
    <p:sldId id="427" r:id="rId8"/>
    <p:sldId id="426" r:id="rId9"/>
    <p:sldId id="428" r:id="rId10"/>
    <p:sldId id="432" r:id="rId11"/>
    <p:sldId id="332" r:id="rId12"/>
    <p:sldId id="433" r:id="rId13"/>
    <p:sldId id="430" r:id="rId14"/>
    <p:sldId id="431" r:id="rId15"/>
    <p:sldId id="434" r:id="rId16"/>
    <p:sldId id="429" r:id="rId1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82" autoAdjust="0"/>
    <p:restoredTop sz="94655"/>
  </p:normalViewPr>
  <p:slideViewPr>
    <p:cSldViewPr snapToGrid="0">
      <p:cViewPr varScale="1">
        <p:scale>
          <a:sx n="110" d="100"/>
          <a:sy n="110" d="100"/>
        </p:scale>
        <p:origin x="132"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5E681-B687-E79D-7A58-9411198ACA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ED737500-D741-F6FA-335D-AB5C7D21DC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4AFBA303-4492-00B7-1114-0D9327800D3D}"/>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5" name="Footer Placeholder 4">
            <a:extLst>
              <a:ext uri="{FF2B5EF4-FFF2-40B4-BE49-F238E27FC236}">
                <a16:creationId xmlns:a16="http://schemas.microsoft.com/office/drawing/2014/main" xmlns="" id="{B2547ACA-AC30-6A8F-6481-A8CF0B5D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C37DA7-F9D2-97F4-1F69-42D6EA6D9A14}"/>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894227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9330E9-CA6C-1EF9-EA3F-8406F07E195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FF931471-114C-06DD-DA2E-BA7B498C932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E62D06BB-E5E2-A0EA-F3B1-FF0BD2A3FAD2}"/>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5" name="Footer Placeholder 4">
            <a:extLst>
              <a:ext uri="{FF2B5EF4-FFF2-40B4-BE49-F238E27FC236}">
                <a16:creationId xmlns:a16="http://schemas.microsoft.com/office/drawing/2014/main" xmlns="" id="{AB646BE5-0CEF-99F7-0349-8E03CA339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B2A8D4-5C8C-3120-A502-3EB154DE3C90}"/>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68774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3574BC-3928-BA99-6370-2E3F873240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F49327E9-B4C2-8C96-07E9-BCFA003B96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C57E2516-5E01-5C48-4A43-1931F8C65A94}"/>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5" name="Footer Placeholder 4">
            <a:extLst>
              <a:ext uri="{FF2B5EF4-FFF2-40B4-BE49-F238E27FC236}">
                <a16:creationId xmlns:a16="http://schemas.microsoft.com/office/drawing/2014/main" xmlns="" id="{4E040E5A-E7DD-1E64-B64D-254BFDA85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28ACE1-D6E8-2CF3-ADAD-03F97AD43C59}"/>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410513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791D0-46FB-B716-1C86-D0CBFE9E93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0A0D44A9-5481-7195-B7CE-9A770A5971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982EBDD6-6412-2A00-BC14-D7EBC30E08F9}"/>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5" name="Footer Placeholder 4">
            <a:extLst>
              <a:ext uri="{FF2B5EF4-FFF2-40B4-BE49-F238E27FC236}">
                <a16:creationId xmlns:a16="http://schemas.microsoft.com/office/drawing/2014/main" xmlns="" id="{E6D148A7-31D6-0720-F1E1-C1AFACCBD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BC2BE5-D63F-3602-EAEE-56AF66A14456}"/>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37451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D9A76-1DF0-FFC2-21C6-CC479578702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BA734A54-29DE-ACE4-4643-B4105C3CF7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F06E6C86-6F79-AE0D-12B0-A12FF59D43D1}"/>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5" name="Footer Placeholder 4">
            <a:extLst>
              <a:ext uri="{FF2B5EF4-FFF2-40B4-BE49-F238E27FC236}">
                <a16:creationId xmlns:a16="http://schemas.microsoft.com/office/drawing/2014/main" xmlns="" id="{D67240F4-AF90-BB7B-4BBE-88AAB4DD3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2F5A4E-ECB7-FE13-738F-6E90B5BA7E27}"/>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8057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9296E-6BD6-F069-3F1A-4408C049F2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0CD57868-5F0C-9D07-617F-7CE66A9A64C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8B92C738-D432-5BD6-E048-CEB0AF2213B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C6D5C963-B076-A8DC-3EC8-6740F86EDDE0}"/>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6" name="Footer Placeholder 5">
            <a:extLst>
              <a:ext uri="{FF2B5EF4-FFF2-40B4-BE49-F238E27FC236}">
                <a16:creationId xmlns:a16="http://schemas.microsoft.com/office/drawing/2014/main" xmlns="" id="{79E20E87-62D4-CF4F-2CAA-D3FA80CA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40A5821-925C-DB14-574E-6CA85BAC014E}"/>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21976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250DBC-D741-8553-CD23-A5DB7D37499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E46C088A-E9E9-5385-3FE7-A3576F4224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0583D557-9C0E-0891-DB28-5C3A67B233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D4F8FD87-57F1-2825-7BAF-6F6B1BE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0F1DF1D2-D307-4644-8089-DEAB2AC49F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ED19738A-7EFB-7746-B0E0-F0E629E5441D}"/>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8" name="Footer Placeholder 7">
            <a:extLst>
              <a:ext uri="{FF2B5EF4-FFF2-40B4-BE49-F238E27FC236}">
                <a16:creationId xmlns:a16="http://schemas.microsoft.com/office/drawing/2014/main" xmlns="" id="{632A2F84-6379-D0D7-FE31-0F5CABCF4D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804C7F0-DC99-E2A5-735D-C90BAEEDD04B}"/>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71539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A6CE60-B298-2863-479C-AAF2AAAF722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6053F67A-C3EA-0DE4-2081-A5769A250993}"/>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4" name="Footer Placeholder 3">
            <a:extLst>
              <a:ext uri="{FF2B5EF4-FFF2-40B4-BE49-F238E27FC236}">
                <a16:creationId xmlns:a16="http://schemas.microsoft.com/office/drawing/2014/main" xmlns="" id="{B7091E28-4F10-FCC1-0A15-85EA0A635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9943A24-52F2-1FA3-3A18-ADA5794EDE87}"/>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05944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DA8AAE-134A-705F-9B6C-0476D1B345AD}"/>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3" name="Footer Placeholder 2">
            <a:extLst>
              <a:ext uri="{FF2B5EF4-FFF2-40B4-BE49-F238E27FC236}">
                <a16:creationId xmlns:a16="http://schemas.microsoft.com/office/drawing/2014/main" xmlns="" id="{0A6D4572-E521-2530-061B-E095A25DD5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2E65D03-C687-B6ED-86DF-94EE01933005}"/>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4209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430EB-A676-878B-1924-4F7E65C832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ED5FDF81-0CB1-BCEE-AA42-B81AAE611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44243E78-AB75-7E05-1C9E-30AFF73FE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7F1D27AB-65F7-3281-9FF8-FF27F62B9D1A}"/>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6" name="Footer Placeholder 5">
            <a:extLst>
              <a:ext uri="{FF2B5EF4-FFF2-40B4-BE49-F238E27FC236}">
                <a16:creationId xmlns:a16="http://schemas.microsoft.com/office/drawing/2014/main" xmlns="" id="{62B8A5E7-3DFF-145A-79FD-959955D60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F153DA-8D4B-3B3E-B0F6-CB064DD0B978}"/>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51969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FD85A-1899-94A0-4BB4-C9DCEA6502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2111E6A2-443F-C22B-84C6-3F2074A2D3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A34571E-DFE2-6DC7-050D-F7F704701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DB4AA015-A1C7-AB1A-2141-013DED6B2578}"/>
              </a:ext>
            </a:extLst>
          </p:cNvPr>
          <p:cNvSpPr>
            <a:spLocks noGrp="1"/>
          </p:cNvSpPr>
          <p:nvPr>
            <p:ph type="dt" sz="half" idx="10"/>
          </p:nvPr>
        </p:nvSpPr>
        <p:spPr/>
        <p:txBody>
          <a:bodyPr/>
          <a:lstStyle/>
          <a:p>
            <a:fld id="{2E22F093-729C-244D-B675-52A6478E9754}" type="datetimeFigureOut">
              <a:rPr lang="en-US" smtClean="0"/>
              <a:t>6/28/2023</a:t>
            </a:fld>
            <a:endParaRPr lang="en-US"/>
          </a:p>
        </p:txBody>
      </p:sp>
      <p:sp>
        <p:nvSpPr>
          <p:cNvPr id="6" name="Footer Placeholder 5">
            <a:extLst>
              <a:ext uri="{FF2B5EF4-FFF2-40B4-BE49-F238E27FC236}">
                <a16:creationId xmlns:a16="http://schemas.microsoft.com/office/drawing/2014/main" xmlns="" id="{16B27770-2768-69D8-6CAB-776A44C24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81CD21-A452-4374-D8CC-E2A2121FF549}"/>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328939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77CB54A-A4BA-B2A0-849E-288FE263F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FD580761-3058-B855-722C-60590991F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2E6FA4E7-CAEE-C396-FF4A-FCF855582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F093-729C-244D-B675-52A6478E9754}" type="datetimeFigureOut">
              <a:rPr lang="en-US" smtClean="0"/>
              <a:t>6/28/2023</a:t>
            </a:fld>
            <a:endParaRPr lang="en-US"/>
          </a:p>
        </p:txBody>
      </p:sp>
      <p:sp>
        <p:nvSpPr>
          <p:cNvPr id="5" name="Footer Placeholder 4">
            <a:extLst>
              <a:ext uri="{FF2B5EF4-FFF2-40B4-BE49-F238E27FC236}">
                <a16:creationId xmlns:a16="http://schemas.microsoft.com/office/drawing/2014/main" xmlns="" id="{AECDEE05-0FB3-4FE5-FE07-D5B561C54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FBA171F-73E7-88EA-FF99-71EAEB92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71406-EEAA-6E48-9A17-D5C357E67185}" type="slidenum">
              <a:rPr lang="en-US" smtClean="0"/>
              <a:t>‹#›</a:t>
            </a:fld>
            <a:endParaRPr lang="en-US"/>
          </a:p>
        </p:txBody>
      </p:sp>
    </p:spTree>
    <p:extLst>
      <p:ext uri="{BB962C8B-B14F-4D97-AF65-F5344CB8AC3E}">
        <p14:creationId xmlns:p14="http://schemas.microsoft.com/office/powerpoint/2010/main" val="167487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grassy field with trees and mountains in the background&#10;&#10;Description automatically generated with low confidence">
            <a:extLst>
              <a:ext uri="{FF2B5EF4-FFF2-40B4-BE49-F238E27FC236}">
                <a16:creationId xmlns:a16="http://schemas.microsoft.com/office/drawing/2014/main" xmlns="" id="{0FECA198-AFE6-2A14-FEEC-DD6CDE76D214}"/>
              </a:ext>
            </a:extLst>
          </p:cNvPr>
          <p:cNvPicPr>
            <a:picLocks noChangeAspect="1"/>
          </p:cNvPicPr>
          <p:nvPr/>
        </p:nvPicPr>
        <p:blipFill rotWithShape="1">
          <a:blip r:embed="rId2"/>
          <a:srcRect b="16229"/>
          <a:stretch/>
        </p:blipFill>
        <p:spPr>
          <a:xfrm>
            <a:off x="-78444" y="-1"/>
            <a:ext cx="12261279" cy="6853545"/>
          </a:xfrm>
          <a:prstGeom prst="rect">
            <a:avLst/>
          </a:prstGeom>
        </p:spPr>
      </p:pic>
      <p:sp>
        <p:nvSpPr>
          <p:cNvPr id="4" name="TextBox 3">
            <a:extLst>
              <a:ext uri="{FF2B5EF4-FFF2-40B4-BE49-F238E27FC236}">
                <a16:creationId xmlns:a16="http://schemas.microsoft.com/office/drawing/2014/main" xmlns="" id="{BF7B4516-1D08-39E2-6755-50350A43E5DF}"/>
              </a:ext>
            </a:extLst>
          </p:cNvPr>
          <p:cNvSpPr txBox="1"/>
          <p:nvPr/>
        </p:nvSpPr>
        <p:spPr>
          <a:xfrm>
            <a:off x="3251649" y="3167390"/>
            <a:ext cx="5699464"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LANDSCAPE &amp; TREES</a:t>
            </a:r>
          </a:p>
        </p:txBody>
      </p:sp>
      <p:sp>
        <p:nvSpPr>
          <p:cNvPr id="7" name="Rectangle 3">
            <a:extLst>
              <a:ext uri="{FF2B5EF4-FFF2-40B4-BE49-F238E27FC236}">
                <a16:creationId xmlns:a16="http://schemas.microsoft.com/office/drawing/2014/main" xmlns="" id="{39CA8F7A-F436-82F4-8A97-AACB13017F95}"/>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pic>
        <p:nvPicPr>
          <p:cNvPr id="8" name="圖片 1" descr="HKGC_logo_Primary">
            <a:extLst>
              <a:ext uri="{FF2B5EF4-FFF2-40B4-BE49-F238E27FC236}">
                <a16:creationId xmlns:a16="http://schemas.microsoft.com/office/drawing/2014/main" xmlns="" id="{8E01B564-4E2D-F684-17C1-825BD4C1A2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12" name="Content Placeholder 2">
            <a:extLst>
              <a:ext uri="{FF2B5EF4-FFF2-40B4-BE49-F238E27FC236}">
                <a16:creationId xmlns:a16="http://schemas.microsoft.com/office/drawing/2014/main" xmlns="" id="{A16D242F-27F3-06E0-3038-A9B2B879B11D}"/>
              </a:ext>
            </a:extLst>
          </p:cNvPr>
          <p:cNvSpPr txBox="1">
            <a:spLocks/>
          </p:cNvSpPr>
          <p:nvPr/>
        </p:nvSpPr>
        <p:spPr>
          <a:xfrm>
            <a:off x="5416602" y="6031346"/>
            <a:ext cx="1362897" cy="3633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dirty="0">
                <a:solidFill>
                  <a:schemeClr val="bg1"/>
                </a:solidFill>
              </a:rPr>
              <a:t>Old Course Hole #1</a:t>
            </a:r>
            <a:endParaRPr lang="en-US" sz="1350" b="1" dirty="0">
              <a:solidFill>
                <a:schemeClr val="bg1"/>
              </a:solidFill>
            </a:endParaRPr>
          </a:p>
        </p:txBody>
      </p:sp>
    </p:spTree>
    <p:extLst>
      <p:ext uri="{BB962C8B-B14F-4D97-AF65-F5344CB8AC3E}">
        <p14:creationId xmlns:p14="http://schemas.microsoft.com/office/powerpoint/2010/main" val="34472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3" name="TextBox 2">
            <a:extLst>
              <a:ext uri="{FF2B5EF4-FFF2-40B4-BE49-F238E27FC236}">
                <a16:creationId xmlns:a16="http://schemas.microsoft.com/office/drawing/2014/main" xmlns="" id="{970D6C23-9818-648E-25A8-E68538D202A2}"/>
              </a:ext>
            </a:extLst>
          </p:cNvPr>
          <p:cNvSpPr txBox="1"/>
          <p:nvPr/>
        </p:nvSpPr>
        <p:spPr>
          <a:xfrm>
            <a:off x="1663446" y="2967901"/>
            <a:ext cx="8820150" cy="1569660"/>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Responses provided by CEDD on 19</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to try to explain away the inadequacies and inaccuracies of their incompetent Tree Survey are further demonstrations of obfuscation and misleading statements.  </a:t>
            </a:r>
          </a:p>
        </p:txBody>
      </p:sp>
      <p:sp>
        <p:nvSpPr>
          <p:cNvPr id="5" name="TextBox 4">
            <a:extLst>
              <a:ext uri="{FF2B5EF4-FFF2-40B4-BE49-F238E27FC236}">
                <a16:creationId xmlns:a16="http://schemas.microsoft.com/office/drawing/2014/main" xmlns="" id="{7B526D2A-CB1F-8B4D-9B9B-66C0A37ACFEF}"/>
              </a:ext>
            </a:extLst>
          </p:cNvPr>
          <p:cNvSpPr txBox="1"/>
          <p:nvPr/>
        </p:nvSpPr>
        <p:spPr>
          <a:xfrm>
            <a:off x="1657350" y="1279309"/>
            <a:ext cx="8820150" cy="1200329"/>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NOTHING PRESENTED BY CEDD ON 14</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19</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DETRACTS FROM HKGC ‘LANDSCAPE &amp; TREES’ PRESENTATION ON 14</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a:t>
            </a:r>
          </a:p>
        </p:txBody>
      </p:sp>
    </p:spTree>
    <p:extLst>
      <p:ext uri="{BB962C8B-B14F-4D97-AF65-F5344CB8AC3E}">
        <p14:creationId xmlns:p14="http://schemas.microsoft.com/office/powerpoint/2010/main" val="40590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1048512" y="567891"/>
            <a:ext cx="10094975"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Incompetent Individual Tree Survey – Tree Numbers</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descr="A screen with text on it&#10;&#10;Description automatically generated with low confidence">
            <a:extLst>
              <a:ext uri="{FF2B5EF4-FFF2-40B4-BE49-F238E27FC236}">
                <a16:creationId xmlns:a16="http://schemas.microsoft.com/office/drawing/2014/main" xmlns="" id="{625E4697-2C95-D6B7-64E8-6153F7248ED4}"/>
              </a:ext>
            </a:extLst>
          </p:cNvPr>
          <p:cNvPicPr>
            <a:picLocks noChangeAspect="1"/>
          </p:cNvPicPr>
          <p:nvPr/>
        </p:nvPicPr>
        <p:blipFill rotWithShape="1">
          <a:blip r:embed="rId5"/>
          <a:srcRect l="56428" t="13689" r="8933" b="29778"/>
          <a:stretch/>
        </p:blipFill>
        <p:spPr>
          <a:xfrm>
            <a:off x="12192" y="1064905"/>
            <a:ext cx="4724203" cy="5782532"/>
          </a:xfrm>
          <a:prstGeom prst="rect">
            <a:avLst/>
          </a:prstGeom>
        </p:spPr>
      </p:pic>
      <p:sp>
        <p:nvSpPr>
          <p:cNvPr id="11" name="Content Placeholder 2">
            <a:extLst>
              <a:ext uri="{FF2B5EF4-FFF2-40B4-BE49-F238E27FC236}">
                <a16:creationId xmlns:a16="http://schemas.microsoft.com/office/drawing/2014/main" xmlns="" id="{D58E4CC0-31D5-4A8C-D689-824F22989230}"/>
              </a:ext>
            </a:extLst>
          </p:cNvPr>
          <p:cNvSpPr txBox="1">
            <a:spLocks/>
          </p:cNvSpPr>
          <p:nvPr/>
        </p:nvSpPr>
        <p:spPr>
          <a:xfrm>
            <a:off x="4720568" y="1012961"/>
            <a:ext cx="7219897"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CEDD responses to criticism of the inaccurate survey of tree numbers should not be acceptable to Government or the taxpayer, since taxpayer money pays for a survey that does not satisfy the Technical Circular:</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Response (a): The Tree Survey of Sub Area 1 is an “Individual Tree Survey” which is entirely different from the Broad-Brush Survey that was undertaken in Sub Areas 2, 3 &amp; 4. The Individual Tree Survey, by definition, should have identified every individual tree.  To claim otherwise is to defy logic and common sense.</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Response (b): Yes, this is the HKGC’s tree survey audit estimate. </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Response (c): This is obfuscation and very misleading. Of the 304 missing trees only 11 are dead and 16 are </a:t>
            </a:r>
            <a:r>
              <a:rPr lang="en-US" sz="1600" b="1" i="1" dirty="0">
                <a:solidFill>
                  <a:schemeClr val="accent5">
                    <a:lumMod val="50000"/>
                  </a:schemeClr>
                </a:solidFill>
                <a:latin typeface="Arial" panose="020B0604020202020204" pitchFamily="34" charset="0"/>
                <a:cs typeface="Arial" panose="020B0604020202020204" pitchFamily="34" charset="0"/>
              </a:rPr>
              <a:t>Leucaena</a:t>
            </a:r>
            <a:r>
              <a:rPr lang="en-US" sz="1600" b="1" dirty="0">
                <a:solidFill>
                  <a:schemeClr val="accent5">
                    <a:lumMod val="50000"/>
                  </a:schemeClr>
                </a:solidFill>
                <a:latin typeface="Arial" panose="020B0604020202020204" pitchFamily="34" charset="0"/>
                <a:cs typeface="Arial" panose="020B0604020202020204" pitchFamily="34" charset="0"/>
              </a:rPr>
              <a:t>. Hardly the stated ‘majority’.  Also, it matters not how many of the remaining 277 missing trees are common spp - </a:t>
            </a: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should all be surveyed</a:t>
            </a:r>
            <a:r>
              <a:rPr lang="en-US" sz="1600"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600" b="1" dirty="0">
                <a:solidFill>
                  <a:schemeClr val="accent5">
                    <a:lumMod val="50000"/>
                  </a:schemeClr>
                </a:solidFill>
                <a:latin typeface="Arial" panose="020B0604020202020204" pitchFamily="34" charset="0"/>
                <a:cs typeface="Arial" panose="020B0604020202020204" pitchFamily="34" charset="0"/>
              </a:rPr>
              <a:t>  Many common species are beautiful with excellent ecological value.</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Response (d): It is agreed the EIAs failure to identify 9 of the 33 large TPIs is critical – that is one of our criticisms.</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Response (e): This statement is completely wrong. The missing trees obviously affected the proposed number of compensatory trees, which should be ~1500 instead of 996 on a 1:1 basis for felled trees.  Furthermore, such a huge difference in tree felling </a:t>
            </a:r>
            <a:r>
              <a:rPr lang="en-US" sz="1600" b="1" u="sng" dirty="0">
                <a:solidFill>
                  <a:schemeClr val="accent5">
                    <a:lumMod val="50000"/>
                  </a:schemeClr>
                </a:solidFill>
                <a:latin typeface="Arial" panose="020B0604020202020204" pitchFamily="34" charset="0"/>
                <a:cs typeface="Arial" panose="020B0604020202020204" pitchFamily="34" charset="0"/>
              </a:rPr>
              <a:t>should</a:t>
            </a:r>
            <a:r>
              <a:rPr lang="en-US" sz="1600" b="1" dirty="0">
                <a:solidFill>
                  <a:schemeClr val="accent5">
                    <a:lumMod val="50000"/>
                  </a:schemeClr>
                </a:solidFill>
                <a:latin typeface="Arial" panose="020B0604020202020204" pitchFamily="34" charset="0"/>
                <a:cs typeface="Arial" panose="020B0604020202020204" pitchFamily="34" charset="0"/>
              </a:rPr>
              <a:t> </a:t>
            </a:r>
            <a:r>
              <a:rPr lang="en-US" sz="1600" b="1" u="sng" dirty="0">
                <a:solidFill>
                  <a:schemeClr val="accent5">
                    <a:lumMod val="50000"/>
                  </a:schemeClr>
                </a:solidFill>
                <a:latin typeface="Arial" panose="020B0604020202020204" pitchFamily="34" charset="0"/>
                <a:cs typeface="Arial" panose="020B0604020202020204" pitchFamily="34" charset="0"/>
              </a:rPr>
              <a:t>affect the impact significance in any properly conducted assessment</a:t>
            </a:r>
            <a:r>
              <a:rPr lang="en-US" sz="1600" b="1" dirty="0">
                <a:solidFill>
                  <a:schemeClr val="accent5">
                    <a:lumMod val="50000"/>
                  </a:schemeClr>
                </a:solidFill>
                <a:latin typeface="Arial" panose="020B0604020202020204" pitchFamily="34" charset="0"/>
                <a:cs typeface="Arial" panose="020B0604020202020204" pitchFamily="34" charset="0"/>
              </a:rPr>
              <a:t>.</a:t>
            </a:r>
            <a:endParaRPr lang="en-US" b="1" dirty="0">
              <a:solidFill>
                <a:schemeClr val="accent5">
                  <a:lumMod val="50000"/>
                </a:schemeClr>
              </a:solidFill>
              <a:latin typeface="Arial" panose="020B0604020202020204" pitchFamily="34" charset="0"/>
              <a:cs typeface="Arial" panose="020B0604020202020204" pitchFamily="34" charset="0"/>
            </a:endParaRPr>
          </a:p>
          <a:p>
            <a:pPr algn="l"/>
            <a:r>
              <a:rPr lang="en-US" sz="2400" b="1" dirty="0">
                <a:solidFill>
                  <a:srgbClr val="FF0000"/>
                </a:solidFill>
                <a:latin typeface="Arial" panose="020B0604020202020204" pitchFamily="34" charset="0"/>
                <a:cs typeface="Arial" panose="020B0604020202020204" pitchFamily="34" charset="0"/>
              </a:rPr>
              <a:t>The findings of the EIA cannot be trusted.</a:t>
            </a:r>
            <a:endParaRPr lang="en-HK" sz="2400" b="1" dirty="0">
              <a:solidFill>
                <a:srgbClr val="FF000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95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1048512" y="567891"/>
            <a:ext cx="10094975"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Incompetent Individual Tree Survey – Tree Dimensions and TPIs</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51A47CAC-5429-7C60-7834-8604EFCBB51E}"/>
              </a:ext>
            </a:extLst>
          </p:cNvPr>
          <p:cNvSpPr txBox="1">
            <a:spLocks/>
          </p:cNvSpPr>
          <p:nvPr/>
        </p:nvSpPr>
        <p:spPr>
          <a:xfrm>
            <a:off x="4720569" y="1012961"/>
            <a:ext cx="7122026"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CEDD responses to criticism of the consultant’s grossly inaccurate tree survey dimensions and identification of TPIs should not be acceptable to Government or the taxpayer, since taxpayer money pays for a survey that does not satisfy the Technical Circular and Practice Note:</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Responses (a) &amp; (b): The surveyors admit they didn’t measure the trees using ‘apparatus’ (e.g., tape measures for DBH) but guessed the dimensions.  </a:t>
            </a: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is an unacceptable excuse</a:t>
            </a:r>
            <a:r>
              <a:rPr lang="en-US" sz="1600" b="1" dirty="0">
                <a:solidFill>
                  <a:schemeClr val="accent5">
                    <a:lumMod val="50000"/>
                  </a:schemeClr>
                </a:solidFill>
                <a:latin typeface="Arial" panose="020B0604020202020204" pitchFamily="34" charset="0"/>
                <a:cs typeface="Arial" panose="020B0604020202020204" pitchFamily="34" charset="0"/>
              </a:rPr>
              <a:t>. Tree Survey of Sub-Area 1 is called </a:t>
            </a:r>
            <a:r>
              <a:rPr lang="en-US" sz="1600" b="1" u="sng" dirty="0">
                <a:solidFill>
                  <a:schemeClr val="accent5">
                    <a:lumMod val="50000"/>
                  </a:schemeClr>
                </a:solidFill>
                <a:latin typeface="Arial" panose="020B0604020202020204" pitchFamily="34" charset="0"/>
                <a:cs typeface="Arial" panose="020B0604020202020204" pitchFamily="34" charset="0"/>
              </a:rPr>
              <a:t>Individual Tree Survey </a:t>
            </a:r>
            <a:r>
              <a:rPr lang="en-US" sz="1600" b="1" dirty="0">
                <a:solidFill>
                  <a:schemeClr val="accent5">
                    <a:lumMod val="50000"/>
                  </a:schemeClr>
                </a:solidFill>
                <a:latin typeface="Arial" panose="020B0604020202020204" pitchFamily="34" charset="0"/>
                <a:cs typeface="Arial" panose="020B0604020202020204" pitchFamily="34" charset="0"/>
              </a:rPr>
              <a:t>(different from Broad-Brush Survey undertaken in Sub Areas 2 to 4) and is presented in a detailed tree schedule as if all information therein is accurate and precise as per DEVB TC 4/2020 “Tree Preservation” with Tree DBH described to 5mm, in some cases to 1mm; tree heights to 1m, in some cases to 0.5m, and tree canopy spreads likewise. </a:t>
            </a: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According to CEDD’s response, it is pretending to be something it is not and consequently highly misleading to the reader and decision-makers</a:t>
            </a:r>
            <a:r>
              <a:rPr lang="en-US" sz="1600" b="1" dirty="0">
                <a:solidFill>
                  <a:schemeClr val="accent5">
                    <a:lumMod val="50000"/>
                  </a:schemeClr>
                </a:solidFill>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Second Response (a) The Consultant’s seriously flawed identification of large TPIs is based on these ‘guessed’ dimensions.  It is no surprise that they grossly underestimated the numbers of large TPIs (24 large TPIs instead of 33 large TPIs).</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Furthermore, the ability to preserve the large TPIs is completely overestimated in the EIA because the trees are far bigger than their ‘guessed’ dimensions.</a:t>
            </a:r>
            <a:endParaRPr lang="en-US" b="1" dirty="0">
              <a:solidFill>
                <a:schemeClr val="accent5">
                  <a:lumMod val="50000"/>
                </a:schemeClr>
              </a:solidFill>
              <a:latin typeface="Arial" panose="020B0604020202020204" pitchFamily="34" charset="0"/>
              <a:cs typeface="Arial" panose="020B0604020202020204" pitchFamily="34" charset="0"/>
            </a:endParaRPr>
          </a:p>
          <a:p>
            <a:pPr algn="l"/>
            <a:r>
              <a:rPr lang="en-US" sz="2400" b="1" dirty="0">
                <a:solidFill>
                  <a:srgbClr val="FF0000"/>
                </a:solidFill>
                <a:latin typeface="Arial" panose="020B0604020202020204" pitchFamily="34" charset="0"/>
                <a:cs typeface="Arial" panose="020B0604020202020204" pitchFamily="34" charset="0"/>
              </a:rPr>
              <a:t>The findings of the EIA cannot be trusted.</a:t>
            </a:r>
            <a:endParaRPr lang="en-HK" sz="2400" b="1" dirty="0">
              <a:solidFill>
                <a:srgbClr val="FF000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9" name="Picture 8" descr="A screen shot of a computer&#10;&#10;Description automatically generated with low confidence">
            <a:extLst>
              <a:ext uri="{FF2B5EF4-FFF2-40B4-BE49-F238E27FC236}">
                <a16:creationId xmlns:a16="http://schemas.microsoft.com/office/drawing/2014/main" xmlns="" id="{5233C33A-DDAA-9817-B40C-7DC116174A99}"/>
              </a:ext>
            </a:extLst>
          </p:cNvPr>
          <p:cNvPicPr>
            <a:picLocks noChangeAspect="1"/>
          </p:cNvPicPr>
          <p:nvPr/>
        </p:nvPicPr>
        <p:blipFill rotWithShape="1">
          <a:blip r:embed="rId5"/>
          <a:srcRect l="56993" t="5532" r="4498" b="30235"/>
          <a:stretch/>
        </p:blipFill>
        <p:spPr>
          <a:xfrm>
            <a:off x="9164" y="1069361"/>
            <a:ext cx="4623796" cy="5784432"/>
          </a:xfrm>
          <a:prstGeom prst="rect">
            <a:avLst/>
          </a:prstGeom>
        </p:spPr>
      </p:pic>
    </p:spTree>
    <p:extLst>
      <p:ext uri="{BB962C8B-B14F-4D97-AF65-F5344CB8AC3E}">
        <p14:creationId xmlns:p14="http://schemas.microsoft.com/office/powerpoint/2010/main" val="16662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1048512" y="567891"/>
            <a:ext cx="10094975"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Incompetent Individual Tree Survey – Tree Dimensions and TPIs</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51A47CAC-5429-7C60-7834-8604EFCBB51E}"/>
              </a:ext>
            </a:extLst>
          </p:cNvPr>
          <p:cNvSpPr txBox="1">
            <a:spLocks/>
          </p:cNvSpPr>
          <p:nvPr/>
        </p:nvSpPr>
        <p:spPr>
          <a:xfrm>
            <a:off x="5175681" y="1012961"/>
            <a:ext cx="6666913"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In these two slides CEDD concede that:</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(Top Slide) They failed to identify 12 large TPIs on the PHD/ School/ Amenity Strip site because their ‘guessed’ dimensions are much smaller than the true dimensions.</a:t>
            </a:r>
          </a:p>
          <a:p>
            <a:pPr marL="342900" indent="-342900" algn="l">
              <a:buFont typeface="Arial" panose="020B0604020202020204" pitchFamily="34" charset="0"/>
              <a:buChar char="•"/>
            </a:pPr>
            <a:r>
              <a:rPr lang="en-US" sz="1600" b="1" dirty="0">
                <a:solidFill>
                  <a:schemeClr val="accent5">
                    <a:lumMod val="50000"/>
                  </a:schemeClr>
                </a:solidFill>
                <a:latin typeface="Arial" panose="020B0604020202020204" pitchFamily="34" charset="0"/>
                <a:cs typeface="Arial" panose="020B0604020202020204" pitchFamily="34" charset="0"/>
              </a:rPr>
              <a:t>(Bottom Slide) They wrongly identified 7 large TPIs on the PHD/ School/ Amenity Strip site that should NOT be TPIs because their ‘guessed’ dimensions are larger than the true dimensions.</a:t>
            </a:r>
          </a:p>
          <a:p>
            <a:pPr algn="l"/>
            <a:r>
              <a:rPr lang="en-US" sz="1600" b="1" dirty="0">
                <a:solidFill>
                  <a:schemeClr val="accent5">
                    <a:lumMod val="50000"/>
                  </a:schemeClr>
                </a:solidFill>
                <a:latin typeface="Arial" panose="020B0604020202020204" pitchFamily="34" charset="0"/>
                <a:cs typeface="Arial" panose="020B0604020202020204" pitchFamily="34" charset="0"/>
              </a:rPr>
              <a:t>The net increase of 5 large TPIs on the PHD/ School/ Amenity Strip site increases the total from 24 to 29 Large TPIs as reported in HKGC Tree Survey Audit submitted in May 2023.  </a:t>
            </a:r>
          </a:p>
          <a:p>
            <a:pPr algn="l"/>
            <a:r>
              <a:rPr lang="en-US" sz="1600" b="1" dirty="0">
                <a:solidFill>
                  <a:schemeClr val="accent5">
                    <a:lumMod val="50000"/>
                  </a:schemeClr>
                </a:solidFill>
                <a:latin typeface="Arial" panose="020B0604020202020204" pitchFamily="34" charset="0"/>
                <a:cs typeface="Arial" panose="020B0604020202020204" pitchFamily="34" charset="0"/>
              </a:rPr>
              <a:t>CEDD seem to think such huge mistakes are acceptable?</a:t>
            </a:r>
          </a:p>
          <a:p>
            <a:pPr algn="l"/>
            <a:r>
              <a:rPr lang="en-US" sz="1600" b="1" dirty="0">
                <a:solidFill>
                  <a:schemeClr val="accent5">
                    <a:lumMod val="50000"/>
                  </a:schemeClr>
                </a:solidFill>
                <a:latin typeface="Arial" panose="020B0604020202020204" pitchFamily="34" charset="0"/>
                <a:cs typeface="Arial" panose="020B0604020202020204" pitchFamily="34" charset="0"/>
              </a:rPr>
              <a:t>Furthermore, since then URBIS Certified Arborists visited the areas in Sub-Area 1, outside the boundary of the PHD/School/Amenity Strip site (and not included in the HKGC Tree Survey Audit submitted in May 2023) and found another 4 large TPIs raising the total to 33 large TPIs in Sub-Area 1.</a:t>
            </a:r>
          </a:p>
          <a:p>
            <a:pPr algn="l"/>
            <a:endParaRPr lang="en-US" b="1" dirty="0">
              <a:solidFill>
                <a:schemeClr val="accent5">
                  <a:lumMod val="50000"/>
                </a:schemeClr>
              </a:solidFill>
              <a:latin typeface="Arial" panose="020B0604020202020204" pitchFamily="34" charset="0"/>
              <a:cs typeface="Arial" panose="020B0604020202020204" pitchFamily="34" charset="0"/>
            </a:endParaRPr>
          </a:p>
          <a:p>
            <a:pPr algn="l"/>
            <a:r>
              <a:rPr lang="en-US" sz="2400" b="1" dirty="0">
                <a:solidFill>
                  <a:srgbClr val="FF0000"/>
                </a:solidFill>
                <a:latin typeface="Arial" panose="020B0604020202020204" pitchFamily="34" charset="0"/>
                <a:cs typeface="Arial" panose="020B0604020202020204" pitchFamily="34" charset="0"/>
              </a:rPr>
              <a:t>The findings of the EIA cannot be trusted.</a:t>
            </a:r>
            <a:endParaRPr lang="en-HK" sz="2400" b="1" dirty="0">
              <a:solidFill>
                <a:srgbClr val="FF000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Picture 11" descr="A picture containing text, handwriting, screenshot, post-it note&#10;&#10;Description automatically generated">
            <a:extLst>
              <a:ext uri="{FF2B5EF4-FFF2-40B4-BE49-F238E27FC236}">
                <a16:creationId xmlns:a16="http://schemas.microsoft.com/office/drawing/2014/main" xmlns="" id="{22101C8D-F532-1CAA-9E26-5E0016DF9095}"/>
              </a:ext>
            </a:extLst>
          </p:cNvPr>
          <p:cNvPicPr>
            <a:picLocks noChangeAspect="1"/>
          </p:cNvPicPr>
          <p:nvPr/>
        </p:nvPicPr>
        <p:blipFill rotWithShape="1">
          <a:blip r:embed="rId5"/>
          <a:srcRect l="6536" t="10072" r="2667" b="11408"/>
          <a:stretch/>
        </p:blipFill>
        <p:spPr>
          <a:xfrm>
            <a:off x="0" y="1030821"/>
            <a:ext cx="5069150" cy="3287875"/>
          </a:xfrm>
          <a:prstGeom prst="rect">
            <a:avLst/>
          </a:prstGeom>
        </p:spPr>
      </p:pic>
      <p:pic>
        <p:nvPicPr>
          <p:cNvPr id="14" name="Picture 13" descr="A picture containing text, screenshot, map, number&#10;&#10;Description automatically generated">
            <a:extLst>
              <a:ext uri="{FF2B5EF4-FFF2-40B4-BE49-F238E27FC236}">
                <a16:creationId xmlns:a16="http://schemas.microsoft.com/office/drawing/2014/main" xmlns="" id="{CC55754A-C7BD-67E9-8A46-58C41D9A5425}"/>
              </a:ext>
            </a:extLst>
          </p:cNvPr>
          <p:cNvPicPr>
            <a:picLocks noChangeAspect="1"/>
          </p:cNvPicPr>
          <p:nvPr/>
        </p:nvPicPr>
        <p:blipFill rotWithShape="1">
          <a:blip r:embed="rId6"/>
          <a:srcRect l="12557" t="16408" r="7582" b="30874"/>
          <a:stretch/>
        </p:blipFill>
        <p:spPr>
          <a:xfrm>
            <a:off x="0" y="4343911"/>
            <a:ext cx="5069150" cy="2509724"/>
          </a:xfrm>
          <a:prstGeom prst="rect">
            <a:avLst/>
          </a:prstGeom>
        </p:spPr>
      </p:pic>
    </p:spTree>
    <p:extLst>
      <p:ext uri="{BB962C8B-B14F-4D97-AF65-F5344CB8AC3E}">
        <p14:creationId xmlns:p14="http://schemas.microsoft.com/office/powerpoint/2010/main" val="93875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594805" y="567891"/>
            <a:ext cx="11016213"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Failure to Identify Substantial Adverse Significance of Landscape Impacts</a:t>
            </a: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51A47CAC-5429-7C60-7834-8604EFCBB51E}"/>
              </a:ext>
            </a:extLst>
          </p:cNvPr>
          <p:cNvSpPr txBox="1">
            <a:spLocks/>
          </p:cNvSpPr>
          <p:nvPr/>
        </p:nvSpPr>
        <p:spPr>
          <a:xfrm>
            <a:off x="6702641" y="1171457"/>
            <a:ext cx="5139954"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b="1" dirty="0">
                <a:solidFill>
                  <a:schemeClr val="accent5">
                    <a:lumMod val="50000"/>
                  </a:schemeClr>
                </a:solidFill>
                <a:latin typeface="Arial" panose="020B0604020202020204" pitchFamily="34" charset="0"/>
                <a:cs typeface="Arial" panose="020B0604020202020204" pitchFamily="34" charset="0"/>
              </a:rPr>
              <a:t>In response to HKGC’s criticism that the EIA failed to identify five substantial adverse landscape impacts that render the project unacceptable in accordance with Annex 10 of EIAO TM, CEDD showed a slide of the “Impact Significance for Visually Sensitive Receivers”.</a:t>
            </a:r>
          </a:p>
          <a:p>
            <a:pPr algn="l"/>
            <a:r>
              <a:rPr lang="en-US" b="1" dirty="0">
                <a:solidFill>
                  <a:schemeClr val="accent5">
                    <a:lumMod val="50000"/>
                  </a:schemeClr>
                </a:solidFill>
                <a:latin typeface="Arial" panose="020B0604020202020204" pitchFamily="34" charset="0"/>
                <a:cs typeface="Arial" panose="020B0604020202020204" pitchFamily="34" charset="0"/>
              </a:rPr>
              <a:t>The Visual Impact Assessment and Landscape Impact Assessment are two separate and independent assessments presented in the LVIA Chapter of the EIA.</a:t>
            </a:r>
          </a:p>
          <a:p>
            <a:pPr algn="l"/>
            <a:r>
              <a:rPr lang="en-US" b="1" dirty="0">
                <a:solidFill>
                  <a:schemeClr val="accent5">
                    <a:lumMod val="50000"/>
                  </a:schemeClr>
                </a:solidFill>
                <a:latin typeface="Arial" panose="020B0604020202020204" pitchFamily="34" charset="0"/>
                <a:cs typeface="Arial" panose="020B0604020202020204" pitchFamily="34" charset="0"/>
              </a:rPr>
              <a:t>The slide (including conclusion (a) mentioning ‘loss of trees and other vegetation’) fails abjectly to attempt to describe the actual landscape impacts and does not respond to the criticism.</a:t>
            </a:r>
          </a:p>
          <a:p>
            <a:pPr algn="l"/>
            <a:r>
              <a:rPr lang="en-US" sz="2400" b="1" dirty="0">
                <a:solidFill>
                  <a:srgbClr val="FF0000"/>
                </a:solidFill>
                <a:latin typeface="Arial" panose="020B0604020202020204" pitchFamily="34" charset="0"/>
                <a:cs typeface="Arial" panose="020B0604020202020204" pitchFamily="34" charset="0"/>
              </a:rPr>
              <a:t>The findings of the EIA cannot be trusted.</a:t>
            </a:r>
            <a:endParaRPr lang="en-HK" sz="2400" b="1" dirty="0">
              <a:solidFill>
                <a:srgbClr val="FF000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7" name="Picture 6" descr="A picture containing text, display, display device, indoor&#10;&#10;Description automatically generated">
            <a:extLst>
              <a:ext uri="{FF2B5EF4-FFF2-40B4-BE49-F238E27FC236}">
                <a16:creationId xmlns:a16="http://schemas.microsoft.com/office/drawing/2014/main" xmlns="" id="{A2DF7D70-3041-77F6-DBA7-DE4D7131FC59}"/>
              </a:ext>
            </a:extLst>
          </p:cNvPr>
          <p:cNvPicPr>
            <a:picLocks noChangeAspect="1"/>
          </p:cNvPicPr>
          <p:nvPr/>
        </p:nvPicPr>
        <p:blipFill rotWithShape="1">
          <a:blip r:embed="rId5"/>
          <a:srcRect l="13592" t="11035" r="9926" b="18448"/>
          <a:stretch/>
        </p:blipFill>
        <p:spPr>
          <a:xfrm>
            <a:off x="8868" y="1278101"/>
            <a:ext cx="6560598" cy="4536769"/>
          </a:xfrm>
          <a:prstGeom prst="rect">
            <a:avLst/>
          </a:prstGeom>
        </p:spPr>
      </p:pic>
    </p:spTree>
    <p:extLst>
      <p:ext uri="{BB962C8B-B14F-4D97-AF65-F5344CB8AC3E}">
        <p14:creationId xmlns:p14="http://schemas.microsoft.com/office/powerpoint/2010/main" val="9163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xmlns="" id="{5418CCF2-5DCC-8F71-0381-A9066992748C}"/>
              </a:ext>
            </a:extLst>
          </p:cNvPr>
          <p:cNvSpPr txBox="1"/>
          <p:nvPr/>
        </p:nvSpPr>
        <p:spPr>
          <a:xfrm>
            <a:off x="1657350" y="2815501"/>
            <a:ext cx="8820150" cy="830997"/>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“responses” on 14</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19</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regarding Incompetent Landscape Impact Assessment</a:t>
            </a:r>
          </a:p>
        </p:txBody>
      </p:sp>
    </p:spTree>
    <p:extLst>
      <p:ext uri="{BB962C8B-B14F-4D97-AF65-F5344CB8AC3E}">
        <p14:creationId xmlns:p14="http://schemas.microsoft.com/office/powerpoint/2010/main" val="176562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3" name="TextBox 2">
            <a:extLst>
              <a:ext uri="{FF2B5EF4-FFF2-40B4-BE49-F238E27FC236}">
                <a16:creationId xmlns:a16="http://schemas.microsoft.com/office/drawing/2014/main" xmlns="" id="{970D6C23-9818-648E-25A8-E68538D202A2}"/>
              </a:ext>
            </a:extLst>
          </p:cNvPr>
          <p:cNvSpPr txBox="1"/>
          <p:nvPr/>
        </p:nvSpPr>
        <p:spPr>
          <a:xfrm>
            <a:off x="1663446" y="2955709"/>
            <a:ext cx="8820150" cy="2000548"/>
          </a:xfrm>
          <a:prstGeom prst="rect">
            <a:avLst/>
          </a:prstGeom>
          <a:solidFill>
            <a:schemeClr val="accent1">
              <a:lumMod val="75000"/>
              <a:alpha val="66000"/>
            </a:schemeClr>
          </a:soli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14</a:t>
            </a:r>
            <a:r>
              <a:rPr lang="en-US" sz="20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a TPB Member asked CEDD why there is no supporting evidence for tree retention provided and the verbal response provided by CEDD’s consultant was firstly that the site is not hilly, and secondly there is no requirement to provide such evidence.  </a:t>
            </a:r>
          </a:p>
          <a:p>
            <a:pPr algn="ct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Both statements are incorrect and misleading. </a:t>
            </a:r>
          </a:p>
        </p:txBody>
      </p:sp>
      <p:sp>
        <p:nvSpPr>
          <p:cNvPr id="5" name="TextBox 4">
            <a:extLst>
              <a:ext uri="{FF2B5EF4-FFF2-40B4-BE49-F238E27FC236}">
                <a16:creationId xmlns:a16="http://schemas.microsoft.com/office/drawing/2014/main" xmlns="" id="{8626A778-D2EE-8B61-D018-0124FBDD2DD4}"/>
              </a:ext>
            </a:extLst>
          </p:cNvPr>
          <p:cNvSpPr txBox="1"/>
          <p:nvPr/>
        </p:nvSpPr>
        <p:spPr>
          <a:xfrm>
            <a:off x="1657350" y="1279309"/>
            <a:ext cx="8820150" cy="1200329"/>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NOTHING PRESENTED BY CEDD ON 14</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19</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DETRACTS FROM HKGC ‘LANDSCAPE &amp; TREES’ PRESENTATION ON 14</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a:t>
            </a:r>
          </a:p>
        </p:txBody>
      </p:sp>
    </p:spTree>
    <p:extLst>
      <p:ext uri="{BB962C8B-B14F-4D97-AF65-F5344CB8AC3E}">
        <p14:creationId xmlns:p14="http://schemas.microsoft.com/office/powerpoint/2010/main" val="151294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No Supporting Evidence for Tree Preservation</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51A47CAC-5429-7C60-7834-8604EFCBB51E}"/>
              </a:ext>
            </a:extLst>
          </p:cNvPr>
          <p:cNvSpPr txBox="1">
            <a:spLocks/>
          </p:cNvSpPr>
          <p:nvPr/>
        </p:nvSpPr>
        <p:spPr>
          <a:xfrm>
            <a:off x="8235173" y="1171457"/>
            <a:ext cx="3607422"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CEDD’s Site Formation Plan (left) and Section (below) shows clear intent to flatten the highly undulating site to create the housing platforms.</a:t>
            </a:r>
          </a:p>
          <a:p>
            <a:pPr marL="285750" indent="-285750" algn="l">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The supposedly preserved tree cluster of ~100 trees is located on the small hill they intend to remove according to the site formation plan &amp; section.</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6" name="Picture 5" descr="A picture containing text, diagram, screenshot, line&#10;&#10;Description automatically generated">
            <a:extLst>
              <a:ext uri="{FF2B5EF4-FFF2-40B4-BE49-F238E27FC236}">
                <a16:creationId xmlns:a16="http://schemas.microsoft.com/office/drawing/2014/main" xmlns="" id="{DCD998F8-2959-0BDE-FCCD-E456E10EB3CF}"/>
              </a:ext>
            </a:extLst>
          </p:cNvPr>
          <p:cNvPicPr>
            <a:picLocks noChangeAspect="1"/>
          </p:cNvPicPr>
          <p:nvPr/>
        </p:nvPicPr>
        <p:blipFill rotWithShape="1">
          <a:blip r:embed="rId5"/>
          <a:srcRect l="15520" t="40004" r="33134" b="32390"/>
          <a:stretch/>
        </p:blipFill>
        <p:spPr>
          <a:xfrm>
            <a:off x="8122659" y="5331586"/>
            <a:ext cx="4060176" cy="1543595"/>
          </a:xfrm>
          <a:prstGeom prst="rect">
            <a:avLst/>
          </a:prstGeom>
        </p:spPr>
      </p:pic>
      <p:pic>
        <p:nvPicPr>
          <p:cNvPr id="9" name="Picture 8" descr="A picture containing text, map, diagram, atlas&#10;&#10;Description automatically generated">
            <a:extLst>
              <a:ext uri="{FF2B5EF4-FFF2-40B4-BE49-F238E27FC236}">
                <a16:creationId xmlns:a16="http://schemas.microsoft.com/office/drawing/2014/main" xmlns="" id="{611461C0-70E7-2377-F42D-AAD91C0F65D5}"/>
              </a:ext>
            </a:extLst>
          </p:cNvPr>
          <p:cNvPicPr>
            <a:picLocks noChangeAspect="1"/>
          </p:cNvPicPr>
          <p:nvPr/>
        </p:nvPicPr>
        <p:blipFill rotWithShape="1">
          <a:blip r:embed="rId6"/>
          <a:srcRect l="3109" t="1600" r="720" b="1866"/>
          <a:stretch/>
        </p:blipFill>
        <p:spPr>
          <a:xfrm>
            <a:off x="-11410" y="1041564"/>
            <a:ext cx="8179548" cy="5805874"/>
          </a:xfrm>
          <a:prstGeom prst="rect">
            <a:avLst/>
          </a:prstGeom>
        </p:spPr>
      </p:pic>
      <p:sp>
        <p:nvSpPr>
          <p:cNvPr id="11" name="Content Placeholder 2">
            <a:extLst>
              <a:ext uri="{FF2B5EF4-FFF2-40B4-BE49-F238E27FC236}">
                <a16:creationId xmlns:a16="http://schemas.microsoft.com/office/drawing/2014/main" xmlns="" id="{1ABD30D5-F03C-1D49-07A9-4DCD74964C1C}"/>
              </a:ext>
            </a:extLst>
          </p:cNvPr>
          <p:cNvSpPr txBox="1">
            <a:spLocks/>
          </p:cNvSpPr>
          <p:nvPr/>
        </p:nvSpPr>
        <p:spPr>
          <a:xfrm>
            <a:off x="418987" y="1323857"/>
            <a:ext cx="3080117" cy="501471"/>
          </a:xfrm>
          <a:prstGeom prst="rect">
            <a:avLst/>
          </a:prstGeom>
          <a:ln w="28575">
            <a:solidFill>
              <a:srgbClr val="FF0000"/>
            </a:solidFill>
          </a:ln>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400" b="1" dirty="0">
                <a:solidFill>
                  <a:schemeClr val="accent5">
                    <a:lumMod val="50000"/>
                  </a:schemeClr>
                </a:solidFill>
                <a:latin typeface="Arial" panose="020B0604020202020204" pitchFamily="34" charset="0"/>
                <a:cs typeface="Arial" panose="020B0604020202020204" pitchFamily="34" charset="0"/>
              </a:rPr>
              <a:t>One “Tree Island” to preserve the one tree of “High Amenity value”</a:t>
            </a:r>
          </a:p>
        </p:txBody>
      </p:sp>
      <p:cxnSp>
        <p:nvCxnSpPr>
          <p:cNvPr id="13" name="Straight Arrow Connector 12">
            <a:extLst>
              <a:ext uri="{FF2B5EF4-FFF2-40B4-BE49-F238E27FC236}">
                <a16:creationId xmlns:a16="http://schemas.microsoft.com/office/drawing/2014/main" xmlns="" id="{50432CBC-C5A1-5463-081B-989A10078EE3}"/>
              </a:ext>
            </a:extLst>
          </p:cNvPr>
          <p:cNvCxnSpPr>
            <a:stCxn id="11" idx="3"/>
          </p:cNvCxnSpPr>
          <p:nvPr/>
        </p:nvCxnSpPr>
        <p:spPr>
          <a:xfrm flipV="1">
            <a:off x="3499104" y="1572768"/>
            <a:ext cx="938784" cy="1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29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84540" y="0"/>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No Supporting Evidence for Tree Preservation</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xmlns="" id="{1502948E-137F-963E-8B20-1B5F36293C69}"/>
              </a:ext>
            </a:extLst>
          </p:cNvPr>
          <p:cNvSpPr txBox="1">
            <a:spLocks/>
          </p:cNvSpPr>
          <p:nvPr/>
        </p:nvSpPr>
        <p:spPr>
          <a:xfrm>
            <a:off x="9165" y="1055633"/>
            <a:ext cx="7279718" cy="358639"/>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EIAO TM Annex 18, cl.9.1</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9" name="Picture 8" descr="A close-up of a paper&#10;&#10;Description automatically generated with low confidence">
            <a:extLst>
              <a:ext uri="{FF2B5EF4-FFF2-40B4-BE49-F238E27FC236}">
                <a16:creationId xmlns:a16="http://schemas.microsoft.com/office/drawing/2014/main" xmlns="" id="{D29A69D0-B7A1-D688-287A-FF72F12AA30B}"/>
              </a:ext>
            </a:extLst>
          </p:cNvPr>
          <p:cNvPicPr>
            <a:picLocks noChangeAspect="1"/>
          </p:cNvPicPr>
          <p:nvPr/>
        </p:nvPicPr>
        <p:blipFill rotWithShape="1">
          <a:blip r:embed="rId5"/>
          <a:srcRect l="9322" t="34186" r="11088" b="53244"/>
          <a:stretch/>
        </p:blipFill>
        <p:spPr>
          <a:xfrm>
            <a:off x="-1" y="1348272"/>
            <a:ext cx="8426189" cy="1882608"/>
          </a:xfrm>
          <a:prstGeom prst="rect">
            <a:avLst/>
          </a:prstGeom>
        </p:spPr>
      </p:pic>
      <p:sp>
        <p:nvSpPr>
          <p:cNvPr id="12" name="Content Placeholder 2">
            <a:extLst>
              <a:ext uri="{FF2B5EF4-FFF2-40B4-BE49-F238E27FC236}">
                <a16:creationId xmlns:a16="http://schemas.microsoft.com/office/drawing/2014/main" xmlns="" id="{D205D0BD-2418-74F7-DE33-9655D622C008}"/>
              </a:ext>
            </a:extLst>
          </p:cNvPr>
          <p:cNvSpPr txBox="1">
            <a:spLocks/>
          </p:cNvSpPr>
          <p:nvPr/>
        </p:nvSpPr>
        <p:spPr>
          <a:xfrm>
            <a:off x="15261" y="3500249"/>
            <a:ext cx="7279718" cy="358639"/>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EIAO Guidance Note 3, cl.3.1.3 &amp; 3.1.4</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11" name="Picture 10" descr="A close-up of a document&#10;&#10;Description automatically generated with medium confidence">
            <a:extLst>
              <a:ext uri="{FF2B5EF4-FFF2-40B4-BE49-F238E27FC236}">
                <a16:creationId xmlns:a16="http://schemas.microsoft.com/office/drawing/2014/main" xmlns="" id="{ACBFB055-5912-E394-5B72-F75524F75ECC}"/>
              </a:ext>
            </a:extLst>
          </p:cNvPr>
          <p:cNvPicPr>
            <a:picLocks noChangeAspect="1"/>
          </p:cNvPicPr>
          <p:nvPr/>
        </p:nvPicPr>
        <p:blipFill rotWithShape="1">
          <a:blip r:embed="rId6"/>
          <a:srcRect l="-281" t="70160" r="255" b="4588"/>
          <a:stretch/>
        </p:blipFill>
        <p:spPr>
          <a:xfrm>
            <a:off x="-17755" y="3835148"/>
            <a:ext cx="8426188" cy="3008213"/>
          </a:xfrm>
          <a:prstGeom prst="rect">
            <a:avLst/>
          </a:prstGeom>
        </p:spPr>
      </p:pic>
      <p:sp>
        <p:nvSpPr>
          <p:cNvPr id="14" name="Content Placeholder 2">
            <a:extLst>
              <a:ext uri="{FF2B5EF4-FFF2-40B4-BE49-F238E27FC236}">
                <a16:creationId xmlns:a16="http://schemas.microsoft.com/office/drawing/2014/main" xmlns="" id="{0621493F-2D9D-8F00-3C1E-89D338978325}"/>
              </a:ext>
            </a:extLst>
          </p:cNvPr>
          <p:cNvSpPr txBox="1">
            <a:spLocks/>
          </p:cNvSpPr>
          <p:nvPr/>
        </p:nvSpPr>
        <p:spPr>
          <a:xfrm>
            <a:off x="8508379" y="1171457"/>
            <a:ext cx="3334215"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b="1" dirty="0">
                <a:solidFill>
                  <a:schemeClr val="accent5">
                    <a:lumMod val="50000"/>
                  </a:schemeClr>
                </a:solidFill>
                <a:latin typeface="Arial" panose="020B0604020202020204" pitchFamily="34" charset="0"/>
                <a:cs typeface="Arial" panose="020B0604020202020204" pitchFamily="34" charset="0"/>
              </a:rPr>
              <a:t>Contrary to statement by CEDD on 14</a:t>
            </a:r>
            <a:r>
              <a:rPr lang="en-US" b="1" baseline="30000" dirty="0">
                <a:solidFill>
                  <a:schemeClr val="accent5">
                    <a:lumMod val="50000"/>
                  </a:schemeClr>
                </a:solidFill>
                <a:latin typeface="Arial" panose="020B0604020202020204" pitchFamily="34" charset="0"/>
                <a:cs typeface="Arial" panose="020B0604020202020204" pitchFamily="34" charset="0"/>
              </a:rPr>
              <a:t>th</a:t>
            </a:r>
            <a:r>
              <a:rPr lang="en-US" b="1" dirty="0">
                <a:solidFill>
                  <a:schemeClr val="accent5">
                    <a:lumMod val="50000"/>
                  </a:schemeClr>
                </a:solidFill>
                <a:latin typeface="Arial" panose="020B0604020202020204" pitchFamily="34" charset="0"/>
                <a:cs typeface="Arial" panose="020B0604020202020204" pitchFamily="34" charset="0"/>
              </a:rPr>
              <a:t> June, it is a firm requirement of the EIAO TM and Guidance Notes that supporting evidence such as “</a:t>
            </a:r>
            <a:r>
              <a:rPr lang="en-US" b="1" i="1" dirty="0">
                <a:solidFill>
                  <a:schemeClr val="accent5">
                    <a:lumMod val="50000"/>
                  </a:schemeClr>
                </a:solidFill>
                <a:latin typeface="Arial" panose="020B0604020202020204" pitchFamily="34" charset="0"/>
                <a:cs typeface="Arial" panose="020B0604020202020204" pitchFamily="34" charset="0"/>
              </a:rPr>
              <a:t>…plans, section/elevation diagrams…shall be used extensively to facilitate communication…” </a:t>
            </a:r>
            <a:r>
              <a:rPr lang="en-US" b="1" dirty="0">
                <a:solidFill>
                  <a:schemeClr val="accent5">
                    <a:lumMod val="50000"/>
                  </a:schemeClr>
                </a:solidFill>
                <a:latin typeface="Arial" panose="020B0604020202020204" pitchFamily="34" charset="0"/>
                <a:cs typeface="Arial" panose="020B0604020202020204" pitchFamily="34" charset="0"/>
              </a:rPr>
              <a:t>to demonstrate that mitigation measures are ‘</a:t>
            </a:r>
            <a:r>
              <a:rPr lang="en-US" b="1" i="1" dirty="0">
                <a:solidFill>
                  <a:schemeClr val="accent5">
                    <a:lumMod val="50000"/>
                  </a:schemeClr>
                </a:solidFill>
                <a:latin typeface="Arial" panose="020B0604020202020204" pitchFamily="34" charset="0"/>
                <a:cs typeface="Arial" panose="020B0604020202020204" pitchFamily="34" charset="0"/>
              </a:rPr>
              <a:t>robust and credible</a:t>
            </a:r>
            <a:r>
              <a:rPr lang="en-US" b="1" dirty="0">
                <a:solidFill>
                  <a:schemeClr val="accent5">
                    <a:lumMod val="50000"/>
                  </a:schemeClr>
                </a:solidFill>
                <a:latin typeface="Arial" panose="020B0604020202020204" pitchFamily="34" charset="0"/>
                <a:cs typeface="Arial" panose="020B0604020202020204" pitchFamily="34" charset="0"/>
              </a:rPr>
              <a:t>’.  They must be ‘</a:t>
            </a:r>
            <a:r>
              <a:rPr lang="en-US" b="1" i="1" dirty="0">
                <a:solidFill>
                  <a:schemeClr val="accent5">
                    <a:lumMod val="50000"/>
                  </a:schemeClr>
                </a:solidFill>
                <a:latin typeface="Arial" panose="020B0604020202020204" pitchFamily="34" charset="0"/>
                <a:cs typeface="Arial" panose="020B0604020202020204" pitchFamily="34" charset="0"/>
              </a:rPr>
              <a:t>practical and viable to implement rather than design intent</a:t>
            </a:r>
            <a:r>
              <a:rPr lang="en-US" b="1" dirty="0">
                <a:solidFill>
                  <a:schemeClr val="accent5">
                    <a:lumMod val="50000"/>
                  </a:schemeClr>
                </a:solidFill>
                <a:latin typeface="Arial" panose="020B0604020202020204" pitchFamily="34" charset="0"/>
                <a:cs typeface="Arial" panose="020B0604020202020204" pitchFamily="34" charset="0"/>
              </a:rPr>
              <a:t>’.  ‘</a:t>
            </a:r>
            <a:r>
              <a:rPr lang="en-US" b="1" i="1" dirty="0">
                <a:solidFill>
                  <a:schemeClr val="accent5">
                    <a:lumMod val="50000"/>
                  </a:schemeClr>
                </a:solidFill>
                <a:latin typeface="Arial" panose="020B0604020202020204" pitchFamily="34" charset="0"/>
                <a:cs typeface="Arial" panose="020B0604020202020204" pitchFamily="34" charset="0"/>
              </a:rPr>
              <a:t>Assessment should always be supported by…clear evidence</a:t>
            </a:r>
            <a:r>
              <a:rPr lang="en-US" b="1" dirty="0">
                <a:solidFill>
                  <a:schemeClr val="accent5">
                    <a:lumMod val="50000"/>
                  </a:schemeClr>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63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No Supporting Evidence for Tree Preservation</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xmlns="" id="{AD0BB52C-104A-E8D2-B7E9-AE9CAD8223BE}"/>
              </a:ext>
            </a:extLst>
          </p:cNvPr>
          <p:cNvSpPr txBox="1">
            <a:spLocks/>
          </p:cNvSpPr>
          <p:nvPr/>
        </p:nvSpPr>
        <p:spPr>
          <a:xfrm>
            <a:off x="9165" y="1055633"/>
            <a:ext cx="7279718" cy="358639"/>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EIAO Guidance Note 3/2010, cl.4.1.1</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9" name="Picture 8" descr="A close-up of a document&#10;&#10;Description automatically generated with medium confidence">
            <a:extLst>
              <a:ext uri="{FF2B5EF4-FFF2-40B4-BE49-F238E27FC236}">
                <a16:creationId xmlns:a16="http://schemas.microsoft.com/office/drawing/2014/main" xmlns="" id="{41D9FA08-89E7-8398-299C-6A410DEC1C40}"/>
              </a:ext>
            </a:extLst>
          </p:cNvPr>
          <p:cNvPicPr>
            <a:picLocks noChangeAspect="1"/>
          </p:cNvPicPr>
          <p:nvPr/>
        </p:nvPicPr>
        <p:blipFill rotWithShape="1">
          <a:blip r:embed="rId5"/>
          <a:srcRect l="10197" t="20622" r="7207" b="67326"/>
          <a:stretch/>
        </p:blipFill>
        <p:spPr>
          <a:xfrm>
            <a:off x="9164" y="1414271"/>
            <a:ext cx="8391615" cy="1731603"/>
          </a:xfrm>
          <a:prstGeom prst="rect">
            <a:avLst/>
          </a:prstGeom>
        </p:spPr>
      </p:pic>
      <p:sp>
        <p:nvSpPr>
          <p:cNvPr id="12" name="Content Placeholder 2">
            <a:extLst>
              <a:ext uri="{FF2B5EF4-FFF2-40B4-BE49-F238E27FC236}">
                <a16:creationId xmlns:a16="http://schemas.microsoft.com/office/drawing/2014/main" xmlns="" id="{35848C23-9104-D068-5D70-BBEACE484042}"/>
              </a:ext>
            </a:extLst>
          </p:cNvPr>
          <p:cNvSpPr txBox="1">
            <a:spLocks/>
          </p:cNvSpPr>
          <p:nvPr/>
        </p:nvSpPr>
        <p:spPr>
          <a:xfrm>
            <a:off x="15261" y="3402593"/>
            <a:ext cx="7279718" cy="358639"/>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EIAO Guidance Note 8/2010, cl.2.7</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14" name="Picture 13" descr="A close-up of a paper&#10;&#10;Description automatically generated with low confidence">
            <a:extLst>
              <a:ext uri="{FF2B5EF4-FFF2-40B4-BE49-F238E27FC236}">
                <a16:creationId xmlns:a16="http://schemas.microsoft.com/office/drawing/2014/main" xmlns="" id="{062E8788-4204-7708-0D40-78B310BE0920}"/>
              </a:ext>
            </a:extLst>
          </p:cNvPr>
          <p:cNvPicPr>
            <a:picLocks noChangeAspect="1"/>
          </p:cNvPicPr>
          <p:nvPr/>
        </p:nvPicPr>
        <p:blipFill rotWithShape="1">
          <a:blip r:embed="rId6"/>
          <a:srcRect l="7010" t="8280" r="7272" b="81855"/>
          <a:stretch/>
        </p:blipFill>
        <p:spPr>
          <a:xfrm>
            <a:off x="-1" y="3701311"/>
            <a:ext cx="8391615" cy="1365659"/>
          </a:xfrm>
          <a:prstGeom prst="rect">
            <a:avLst/>
          </a:prstGeom>
        </p:spPr>
      </p:pic>
      <p:sp>
        <p:nvSpPr>
          <p:cNvPr id="7" name="Content Placeholder 2">
            <a:extLst>
              <a:ext uri="{FF2B5EF4-FFF2-40B4-BE49-F238E27FC236}">
                <a16:creationId xmlns:a16="http://schemas.microsoft.com/office/drawing/2014/main" xmlns="" id="{98CF1417-A74C-734E-EBDC-477E70F4AEBF}"/>
              </a:ext>
            </a:extLst>
          </p:cNvPr>
          <p:cNvSpPr txBox="1">
            <a:spLocks/>
          </p:cNvSpPr>
          <p:nvPr/>
        </p:nvSpPr>
        <p:spPr>
          <a:xfrm>
            <a:off x="8508379" y="1171457"/>
            <a:ext cx="3334215"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b="1" dirty="0">
                <a:solidFill>
                  <a:schemeClr val="accent5">
                    <a:lumMod val="50000"/>
                  </a:schemeClr>
                </a:solidFill>
                <a:latin typeface="Arial" panose="020B0604020202020204" pitchFamily="34" charset="0"/>
                <a:cs typeface="Arial" panose="020B0604020202020204" pitchFamily="34" charset="0"/>
              </a:rPr>
              <a:t>Contrary to statement by CEDD on 14</a:t>
            </a:r>
            <a:r>
              <a:rPr lang="en-US" b="1" baseline="30000" dirty="0">
                <a:solidFill>
                  <a:schemeClr val="accent5">
                    <a:lumMod val="50000"/>
                  </a:schemeClr>
                </a:solidFill>
                <a:latin typeface="Arial" panose="020B0604020202020204" pitchFamily="34" charset="0"/>
                <a:cs typeface="Arial" panose="020B0604020202020204" pitchFamily="34" charset="0"/>
              </a:rPr>
              <a:t>th</a:t>
            </a:r>
            <a:r>
              <a:rPr lang="en-US" b="1" dirty="0">
                <a:solidFill>
                  <a:schemeClr val="accent5">
                    <a:lumMod val="50000"/>
                  </a:schemeClr>
                </a:solidFill>
                <a:latin typeface="Arial" panose="020B0604020202020204" pitchFamily="34" charset="0"/>
                <a:cs typeface="Arial" panose="020B0604020202020204" pitchFamily="34" charset="0"/>
              </a:rPr>
              <a:t> June, it is a firm requirement of the EIAO TM and Guidance Notes that supporting evidence such as “</a:t>
            </a:r>
            <a:r>
              <a:rPr lang="en-US" b="1" i="1" dirty="0">
                <a:solidFill>
                  <a:schemeClr val="accent5">
                    <a:lumMod val="50000"/>
                  </a:schemeClr>
                </a:solidFill>
                <a:latin typeface="Arial" panose="020B0604020202020204" pitchFamily="34" charset="0"/>
                <a:cs typeface="Arial" panose="020B0604020202020204" pitchFamily="34" charset="0"/>
              </a:rPr>
              <a:t>…plans, section/elevation diagrams…shall be used extensively to facilitate communication…” </a:t>
            </a:r>
            <a:r>
              <a:rPr lang="en-US" b="1" dirty="0">
                <a:solidFill>
                  <a:schemeClr val="accent5">
                    <a:lumMod val="50000"/>
                  </a:schemeClr>
                </a:solidFill>
                <a:latin typeface="Arial" panose="020B0604020202020204" pitchFamily="34" charset="0"/>
                <a:cs typeface="Arial" panose="020B0604020202020204" pitchFamily="34" charset="0"/>
              </a:rPr>
              <a:t>to demonstrate that mitigation measures are ‘</a:t>
            </a:r>
            <a:r>
              <a:rPr lang="en-US" b="1" i="1" dirty="0">
                <a:solidFill>
                  <a:schemeClr val="accent5">
                    <a:lumMod val="50000"/>
                  </a:schemeClr>
                </a:solidFill>
                <a:latin typeface="Arial" panose="020B0604020202020204" pitchFamily="34" charset="0"/>
                <a:cs typeface="Arial" panose="020B0604020202020204" pitchFamily="34" charset="0"/>
              </a:rPr>
              <a:t>robust and credible</a:t>
            </a:r>
            <a:r>
              <a:rPr lang="en-US" b="1" dirty="0">
                <a:solidFill>
                  <a:schemeClr val="accent5">
                    <a:lumMod val="50000"/>
                  </a:schemeClr>
                </a:solidFill>
                <a:latin typeface="Arial" panose="020B0604020202020204" pitchFamily="34" charset="0"/>
                <a:cs typeface="Arial" panose="020B0604020202020204" pitchFamily="34" charset="0"/>
              </a:rPr>
              <a:t>’.  They must be ‘</a:t>
            </a:r>
            <a:r>
              <a:rPr lang="en-US" b="1" i="1" dirty="0">
                <a:solidFill>
                  <a:schemeClr val="accent5">
                    <a:lumMod val="50000"/>
                  </a:schemeClr>
                </a:solidFill>
                <a:latin typeface="Arial" panose="020B0604020202020204" pitchFamily="34" charset="0"/>
                <a:cs typeface="Arial" panose="020B0604020202020204" pitchFamily="34" charset="0"/>
              </a:rPr>
              <a:t>practical and viable to implement rather than design intent</a:t>
            </a:r>
            <a:r>
              <a:rPr lang="en-US" b="1" dirty="0">
                <a:solidFill>
                  <a:schemeClr val="accent5">
                    <a:lumMod val="50000"/>
                  </a:schemeClr>
                </a:solidFill>
                <a:latin typeface="Arial" panose="020B0604020202020204" pitchFamily="34" charset="0"/>
                <a:cs typeface="Arial" panose="020B0604020202020204" pitchFamily="34" charset="0"/>
              </a:rPr>
              <a:t>’.  ‘</a:t>
            </a:r>
            <a:r>
              <a:rPr lang="en-US" b="1" i="1" dirty="0">
                <a:solidFill>
                  <a:schemeClr val="accent5">
                    <a:lumMod val="50000"/>
                  </a:schemeClr>
                </a:solidFill>
                <a:latin typeface="Arial" panose="020B0604020202020204" pitchFamily="34" charset="0"/>
                <a:cs typeface="Arial" panose="020B0604020202020204" pitchFamily="34" charset="0"/>
              </a:rPr>
              <a:t>Assessment should always be supported by…clear evidence</a:t>
            </a:r>
            <a:r>
              <a:rPr lang="en-US" b="1" dirty="0">
                <a:solidFill>
                  <a:schemeClr val="accent5">
                    <a:lumMod val="50000"/>
                  </a:schemeClr>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0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5">
                    <a:lumMod val="50000"/>
                  </a:schemeClr>
                </a:solidFill>
                <a:latin typeface="Arial" panose="020B0604020202020204" pitchFamily="34" charset="0"/>
                <a:cs typeface="Arial" panose="020B0604020202020204" pitchFamily="34" charset="0"/>
              </a:rPr>
              <a:t>No Supporting Evidence for Tree Preservation</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to CEDD information presented on 19th June </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51A47CAC-5429-7C60-7834-8604EFCBB51E}"/>
              </a:ext>
            </a:extLst>
          </p:cNvPr>
          <p:cNvSpPr txBox="1">
            <a:spLocks/>
          </p:cNvSpPr>
          <p:nvPr/>
        </p:nvSpPr>
        <p:spPr>
          <a:xfrm>
            <a:off x="8508379" y="1171457"/>
            <a:ext cx="3334215"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b="1" dirty="0">
                <a:solidFill>
                  <a:schemeClr val="accent5">
                    <a:lumMod val="50000"/>
                  </a:schemeClr>
                </a:solidFill>
                <a:latin typeface="Arial" panose="020B0604020202020204" pitchFamily="34" charset="0"/>
                <a:cs typeface="Arial" panose="020B0604020202020204" pitchFamily="34" charset="0"/>
              </a:rPr>
              <a:t>Contrary to statement by CEDD on 14</a:t>
            </a:r>
            <a:r>
              <a:rPr lang="en-US" b="1" baseline="30000" dirty="0">
                <a:solidFill>
                  <a:schemeClr val="accent5">
                    <a:lumMod val="50000"/>
                  </a:schemeClr>
                </a:solidFill>
                <a:latin typeface="Arial" panose="020B0604020202020204" pitchFamily="34" charset="0"/>
                <a:cs typeface="Arial" panose="020B0604020202020204" pitchFamily="34" charset="0"/>
              </a:rPr>
              <a:t>th</a:t>
            </a:r>
            <a:r>
              <a:rPr lang="en-US" b="1" dirty="0">
                <a:solidFill>
                  <a:schemeClr val="accent5">
                    <a:lumMod val="50000"/>
                  </a:schemeClr>
                </a:solidFill>
                <a:latin typeface="Arial" panose="020B0604020202020204" pitchFamily="34" charset="0"/>
                <a:cs typeface="Arial" panose="020B0604020202020204" pitchFamily="34" charset="0"/>
              </a:rPr>
              <a:t> June, it is a firm requirement of the EIAO TM and Guidance Notes that supporting evidence such as “</a:t>
            </a:r>
            <a:r>
              <a:rPr lang="en-US" b="1" i="1" dirty="0">
                <a:solidFill>
                  <a:schemeClr val="accent5">
                    <a:lumMod val="50000"/>
                  </a:schemeClr>
                </a:solidFill>
                <a:latin typeface="Arial" panose="020B0604020202020204" pitchFamily="34" charset="0"/>
                <a:cs typeface="Arial" panose="020B0604020202020204" pitchFamily="34" charset="0"/>
              </a:rPr>
              <a:t>…plans, section/elevation diagrams…shall be used extensively to facilitate communication…” </a:t>
            </a:r>
            <a:r>
              <a:rPr lang="en-US" b="1" dirty="0">
                <a:solidFill>
                  <a:schemeClr val="accent5">
                    <a:lumMod val="50000"/>
                  </a:schemeClr>
                </a:solidFill>
                <a:latin typeface="Arial" panose="020B0604020202020204" pitchFamily="34" charset="0"/>
                <a:cs typeface="Arial" panose="020B0604020202020204" pitchFamily="34" charset="0"/>
              </a:rPr>
              <a:t>to demonstrate that mitigation measures are ‘</a:t>
            </a:r>
            <a:r>
              <a:rPr lang="en-US" b="1" i="1" dirty="0">
                <a:solidFill>
                  <a:schemeClr val="accent5">
                    <a:lumMod val="50000"/>
                  </a:schemeClr>
                </a:solidFill>
                <a:latin typeface="Arial" panose="020B0604020202020204" pitchFamily="34" charset="0"/>
                <a:cs typeface="Arial" panose="020B0604020202020204" pitchFamily="34" charset="0"/>
              </a:rPr>
              <a:t>robust and credible</a:t>
            </a:r>
            <a:r>
              <a:rPr lang="en-US" b="1" dirty="0">
                <a:solidFill>
                  <a:schemeClr val="accent5">
                    <a:lumMod val="50000"/>
                  </a:schemeClr>
                </a:solidFill>
                <a:latin typeface="Arial" panose="020B0604020202020204" pitchFamily="34" charset="0"/>
                <a:cs typeface="Arial" panose="020B0604020202020204" pitchFamily="34" charset="0"/>
              </a:rPr>
              <a:t>’.  They must be ‘</a:t>
            </a:r>
            <a:r>
              <a:rPr lang="en-US" b="1" i="1" dirty="0">
                <a:solidFill>
                  <a:schemeClr val="accent5">
                    <a:lumMod val="50000"/>
                  </a:schemeClr>
                </a:solidFill>
                <a:latin typeface="Arial" panose="020B0604020202020204" pitchFamily="34" charset="0"/>
                <a:cs typeface="Arial" panose="020B0604020202020204" pitchFamily="34" charset="0"/>
              </a:rPr>
              <a:t>practical and viable to implement rather than design intent</a:t>
            </a:r>
            <a:r>
              <a:rPr lang="en-US" b="1" dirty="0">
                <a:solidFill>
                  <a:schemeClr val="accent5">
                    <a:lumMod val="50000"/>
                  </a:schemeClr>
                </a:solidFill>
                <a:latin typeface="Arial" panose="020B0604020202020204" pitchFamily="34" charset="0"/>
                <a:cs typeface="Arial" panose="020B0604020202020204" pitchFamily="34" charset="0"/>
              </a:rPr>
              <a:t>’.  ‘</a:t>
            </a:r>
            <a:r>
              <a:rPr lang="en-US" b="1" i="1" dirty="0">
                <a:solidFill>
                  <a:schemeClr val="accent5">
                    <a:lumMod val="50000"/>
                  </a:schemeClr>
                </a:solidFill>
                <a:latin typeface="Arial" panose="020B0604020202020204" pitchFamily="34" charset="0"/>
                <a:cs typeface="Arial" panose="020B0604020202020204" pitchFamily="34" charset="0"/>
              </a:rPr>
              <a:t>Assessment should always be supported by…clear evidence</a:t>
            </a:r>
            <a:r>
              <a:rPr lang="en-US" b="1" dirty="0">
                <a:solidFill>
                  <a:schemeClr val="accent5">
                    <a:lumMod val="50000"/>
                  </a:schemeClr>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xmlns="" id="{AD0BB52C-104A-E8D2-B7E9-AE9CAD8223BE}"/>
              </a:ext>
            </a:extLst>
          </p:cNvPr>
          <p:cNvSpPr txBox="1">
            <a:spLocks/>
          </p:cNvSpPr>
          <p:nvPr/>
        </p:nvSpPr>
        <p:spPr>
          <a:xfrm>
            <a:off x="9165" y="1055633"/>
            <a:ext cx="7279718" cy="358639"/>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EIAO Guidance Note 8/2010, cl.3.8(a) and (b)</a:t>
            </a: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xmlns="" id="{35848C23-9104-D068-5D70-BBEACE484042}"/>
              </a:ext>
            </a:extLst>
          </p:cNvPr>
          <p:cNvSpPr txBox="1">
            <a:spLocks/>
          </p:cNvSpPr>
          <p:nvPr/>
        </p:nvSpPr>
        <p:spPr>
          <a:xfrm>
            <a:off x="15261" y="3768353"/>
            <a:ext cx="7279718" cy="358639"/>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dirty="0">
                <a:solidFill>
                  <a:schemeClr val="accent5">
                    <a:lumMod val="50000"/>
                  </a:schemeClr>
                </a:solidFill>
                <a:latin typeface="Arial" panose="020B0604020202020204" pitchFamily="34" charset="0"/>
                <a:cs typeface="Arial" panose="020B0604020202020204" pitchFamily="34" charset="0"/>
              </a:rPr>
              <a:t>EIAO Guidance Note 8/2010, cl.2.4</a:t>
            </a: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11" name="Picture 10" descr="A close-up of a paper&#10;&#10;Description automatically generated with low confidence">
            <a:extLst>
              <a:ext uri="{FF2B5EF4-FFF2-40B4-BE49-F238E27FC236}">
                <a16:creationId xmlns:a16="http://schemas.microsoft.com/office/drawing/2014/main" xmlns="" id="{BA5EE012-23D8-A30C-EA87-7C66A774949C}"/>
              </a:ext>
            </a:extLst>
          </p:cNvPr>
          <p:cNvPicPr>
            <a:picLocks noChangeAspect="1"/>
          </p:cNvPicPr>
          <p:nvPr/>
        </p:nvPicPr>
        <p:blipFill rotWithShape="1">
          <a:blip r:embed="rId5"/>
          <a:srcRect l="8016" t="63645" r="7272" b="20177"/>
          <a:stretch/>
        </p:blipFill>
        <p:spPr>
          <a:xfrm>
            <a:off x="-1" y="1347277"/>
            <a:ext cx="8412481" cy="2271897"/>
          </a:xfrm>
          <a:prstGeom prst="rect">
            <a:avLst/>
          </a:prstGeom>
        </p:spPr>
      </p:pic>
      <p:pic>
        <p:nvPicPr>
          <p:cNvPr id="15" name="Picture 14" descr="A close-up of a document&#10;&#10;Description automatically generated with low confidence">
            <a:extLst>
              <a:ext uri="{FF2B5EF4-FFF2-40B4-BE49-F238E27FC236}">
                <a16:creationId xmlns:a16="http://schemas.microsoft.com/office/drawing/2014/main" xmlns="" id="{389066F6-6325-6835-1255-F69BDD15C884}"/>
              </a:ext>
            </a:extLst>
          </p:cNvPr>
          <p:cNvPicPr>
            <a:picLocks noChangeAspect="1"/>
          </p:cNvPicPr>
          <p:nvPr/>
        </p:nvPicPr>
        <p:blipFill rotWithShape="1">
          <a:blip r:embed="rId6"/>
          <a:srcRect l="8016" t="40268" r="7272" b="47780"/>
          <a:stretch/>
        </p:blipFill>
        <p:spPr>
          <a:xfrm>
            <a:off x="-1" y="4108827"/>
            <a:ext cx="8412481" cy="1678437"/>
          </a:xfrm>
          <a:prstGeom prst="rect">
            <a:avLst/>
          </a:prstGeom>
        </p:spPr>
      </p:pic>
    </p:spTree>
    <p:extLst>
      <p:ext uri="{BB962C8B-B14F-4D97-AF65-F5344CB8AC3E}">
        <p14:creationId xmlns:p14="http://schemas.microsoft.com/office/powerpoint/2010/main" val="140389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3" name="TextBox 2">
            <a:extLst>
              <a:ext uri="{FF2B5EF4-FFF2-40B4-BE49-F238E27FC236}">
                <a16:creationId xmlns:a16="http://schemas.microsoft.com/office/drawing/2014/main" xmlns="" id="{970D6C23-9818-648E-25A8-E68538D202A2}"/>
              </a:ext>
            </a:extLst>
          </p:cNvPr>
          <p:cNvSpPr txBox="1"/>
          <p:nvPr/>
        </p:nvSpPr>
        <p:spPr>
          <a:xfrm>
            <a:off x="1663446" y="2955709"/>
            <a:ext cx="8820150" cy="3108543"/>
          </a:xfrm>
          <a:prstGeom prst="rect">
            <a:avLst/>
          </a:prstGeom>
          <a:solidFill>
            <a:schemeClr val="accent1">
              <a:lumMod val="75000"/>
              <a:alpha val="66000"/>
            </a:schemeClr>
          </a:soli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14</a:t>
            </a:r>
            <a:r>
              <a:rPr lang="en-US" sz="20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CEDD showed a photograph of grass growing under the shade of a large tree on one side of a golf hole at Fanling and claimed this is evidence that  HKGC are overstating the adverse impacts of shading by tall buildings on golf turf.  </a:t>
            </a:r>
          </a:p>
          <a:p>
            <a:pPr algn="ct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simply demonstrates CEDD’s, and their Consultant’s, lack of knowledge of golf turf agronomy and emphasizes that their assessments are based on false information and </a:t>
            </a:r>
            <a:r>
              <a:rPr lang="en-US"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poor understanding.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165AF085-5D97-AABB-94CC-A74EE3CA952F}"/>
              </a:ext>
            </a:extLst>
          </p:cNvPr>
          <p:cNvSpPr txBox="1"/>
          <p:nvPr/>
        </p:nvSpPr>
        <p:spPr>
          <a:xfrm>
            <a:off x="1657350" y="1279309"/>
            <a:ext cx="8820150" cy="1200329"/>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NOTHING PRESENTED BY CEDD ON 14</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19</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DETRACTS FROM HKGC ‘LANDSCAPE &amp; TREES’ PRESENTATION ON 14</a:t>
            </a:r>
            <a:r>
              <a:rPr lang="en-US" sz="24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JUNE </a:t>
            </a:r>
          </a:p>
        </p:txBody>
      </p:sp>
    </p:spTree>
    <p:extLst>
      <p:ext uri="{BB962C8B-B14F-4D97-AF65-F5344CB8AC3E}">
        <p14:creationId xmlns:p14="http://schemas.microsoft.com/office/powerpoint/2010/main" val="232548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xmlns=""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xmlns=""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cxnSp>
        <p:nvCxnSpPr>
          <p:cNvPr id="6" name="Straight Connector 5">
            <a:extLst>
              <a:ext uri="{FF2B5EF4-FFF2-40B4-BE49-F238E27FC236}">
                <a16:creationId xmlns:a16="http://schemas.microsoft.com/office/drawing/2014/main" xmlns="" id="{2FB059DC-9A0E-A161-46C2-ED4B91EAB3D4}"/>
              </a:ext>
            </a:extLst>
          </p:cNvPr>
          <p:cNvCxnSpPr>
            <a:cxnSpLocks/>
          </p:cNvCxnSpPr>
          <p:nvPr/>
        </p:nvCxnSpPr>
        <p:spPr>
          <a:xfrm>
            <a:off x="0" y="6640405"/>
            <a:ext cx="141491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3844BF3-A89C-4544-B878-54D9C951F133}"/>
              </a:ext>
            </a:extLst>
          </p:cNvPr>
          <p:cNvSpPr txBox="1"/>
          <p:nvPr/>
        </p:nvSpPr>
        <p:spPr>
          <a:xfrm>
            <a:off x="1414914" y="6437978"/>
            <a:ext cx="3886759"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Landscape &amp; Trees</a:t>
            </a:r>
          </a:p>
        </p:txBody>
      </p:sp>
      <p:sp>
        <p:nvSpPr>
          <p:cNvPr id="8" name="Rectangle 3">
            <a:extLst>
              <a:ext uri="{FF2B5EF4-FFF2-40B4-BE49-F238E27FC236}">
                <a16:creationId xmlns:a16="http://schemas.microsoft.com/office/drawing/2014/main" xmlns=""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B808BF4-AC58-15DC-E73F-BCDE14889E0C}"/>
              </a:ext>
            </a:extLst>
          </p:cNvPr>
          <p:cNvSpPr txBox="1">
            <a:spLocks/>
          </p:cNvSpPr>
          <p:nvPr/>
        </p:nvSpPr>
        <p:spPr>
          <a:xfrm>
            <a:off x="719328" y="1165119"/>
            <a:ext cx="10741152" cy="522513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HK" b="1" dirty="0">
                <a:solidFill>
                  <a:schemeClr val="accent5">
                    <a:lumMod val="50000"/>
                  </a:schemeClr>
                </a:solidFill>
                <a:latin typeface="Arial" panose="020B0604020202020204" pitchFamily="34" charset="0"/>
                <a:cs typeface="Arial" panose="020B0604020202020204" pitchFamily="34" charset="0"/>
              </a:rPr>
              <a:t>Grass grows happily under the trees that line the sides of the golf holes at FGC for 2 main reasons:</a:t>
            </a:r>
          </a:p>
          <a:p>
            <a:pPr marL="628642" lvl="1" indent="-285750" algn="l">
              <a:buFont typeface="Arial" panose="020B0604020202020204" pitchFamily="34" charset="0"/>
              <a:buChar char="•"/>
            </a:pPr>
            <a:r>
              <a:rPr lang="en-HK" sz="1800" b="1" dirty="0">
                <a:solidFill>
                  <a:schemeClr val="accent5">
                    <a:lumMod val="50000"/>
                  </a:schemeClr>
                </a:solidFill>
                <a:latin typeface="Arial" panose="020B0604020202020204" pitchFamily="34" charset="0"/>
                <a:cs typeface="Arial" panose="020B0604020202020204" pitchFamily="34" charset="0"/>
              </a:rPr>
              <a:t>The grass in the ‘rough’ areas under the trees is a </a:t>
            </a:r>
            <a:r>
              <a:rPr lang="en-HK" sz="1800" b="1" u="sng" dirty="0">
                <a:solidFill>
                  <a:schemeClr val="accent5">
                    <a:lumMod val="50000"/>
                  </a:schemeClr>
                </a:solidFill>
                <a:latin typeface="Arial" panose="020B0604020202020204" pitchFamily="34" charset="0"/>
                <a:cs typeface="Arial" panose="020B0604020202020204" pitchFamily="34" charset="0"/>
              </a:rPr>
              <a:t>different grass species </a:t>
            </a:r>
            <a:r>
              <a:rPr lang="en-HK" sz="1800" b="1" dirty="0">
                <a:solidFill>
                  <a:schemeClr val="accent5">
                    <a:lumMod val="50000"/>
                  </a:schemeClr>
                </a:solidFill>
                <a:latin typeface="Arial" panose="020B0604020202020204" pitchFamily="34" charset="0"/>
                <a:cs typeface="Arial" panose="020B0604020202020204" pitchFamily="34" charset="0"/>
              </a:rPr>
              <a:t>from the grass on the greens, tees and fairways.</a:t>
            </a:r>
          </a:p>
          <a:p>
            <a:pPr marL="628642" lvl="1" indent="-285750" algn="l">
              <a:buFont typeface="Arial" panose="020B0604020202020204" pitchFamily="34" charset="0"/>
              <a:buChar char="•"/>
            </a:pPr>
            <a:r>
              <a:rPr lang="en-HK" sz="1800" b="1" dirty="0">
                <a:solidFill>
                  <a:schemeClr val="accent5">
                    <a:lumMod val="50000"/>
                  </a:schemeClr>
                </a:solidFill>
                <a:latin typeface="Arial" panose="020B0604020202020204" pitchFamily="34" charset="0"/>
                <a:cs typeface="Arial" panose="020B0604020202020204" pitchFamily="34" charset="0"/>
              </a:rPr>
              <a:t>The grass under the trees in the rough is </a:t>
            </a:r>
            <a:r>
              <a:rPr lang="en-HK" sz="1800" b="1" u="sng" dirty="0">
                <a:solidFill>
                  <a:schemeClr val="accent5">
                    <a:lumMod val="50000"/>
                  </a:schemeClr>
                </a:solidFill>
                <a:latin typeface="Arial" panose="020B0604020202020204" pitchFamily="34" charset="0"/>
                <a:cs typeface="Arial" panose="020B0604020202020204" pitchFamily="34" charset="0"/>
              </a:rPr>
              <a:t>allowed to grow taller </a:t>
            </a:r>
            <a:r>
              <a:rPr lang="en-HK" sz="1800" b="1" dirty="0">
                <a:solidFill>
                  <a:schemeClr val="accent5">
                    <a:lumMod val="50000"/>
                  </a:schemeClr>
                </a:solidFill>
                <a:latin typeface="Arial" panose="020B0604020202020204" pitchFamily="34" charset="0"/>
                <a:cs typeface="Arial" panose="020B0604020202020204" pitchFamily="34" charset="0"/>
              </a:rPr>
              <a:t>than the grass in the greens, tees and fairways and is therefore under much less stress.</a:t>
            </a:r>
          </a:p>
          <a:p>
            <a:pPr marL="285750" indent="-285750" algn="l">
              <a:buFont typeface="Arial" panose="020B0604020202020204" pitchFamily="34" charset="0"/>
              <a:buChar char="•"/>
            </a:pPr>
            <a:r>
              <a:rPr lang="en-US" b="1" dirty="0">
                <a:solidFill>
                  <a:schemeClr val="accent5">
                    <a:lumMod val="50000"/>
                  </a:schemeClr>
                </a:solidFill>
                <a:latin typeface="Arial" panose="020B0604020202020204" pitchFamily="34" charset="0"/>
                <a:cs typeface="Arial" panose="020B0604020202020204" pitchFamily="34" charset="0"/>
              </a:rPr>
              <a:t>Golf course turfgrass species on greens, tees and fairways are cut to a short height so as to create the correct ‘playability’ of the golf turf. This puts a lot of stress on the grass which therefore requires a lot of direct sunlight to support its healthy growth. </a:t>
            </a:r>
          </a:p>
          <a:p>
            <a:pPr marL="285750" indent="-285750" algn="l">
              <a:buFont typeface="Arial" panose="020B0604020202020204" pitchFamily="34" charset="0"/>
              <a:buChar char="•"/>
            </a:pPr>
            <a:r>
              <a:rPr lang="en-US" b="1" dirty="0">
                <a:solidFill>
                  <a:schemeClr val="accent5">
                    <a:lumMod val="50000"/>
                  </a:schemeClr>
                </a:solidFill>
                <a:latin typeface="Arial" panose="020B0604020202020204" pitchFamily="34" charset="0"/>
                <a:cs typeface="Arial" panose="020B0604020202020204" pitchFamily="34" charset="0"/>
              </a:rPr>
              <a:t>The grass on the greens is cut very short (shorter than the tees and fairways) to create a fast putting surface.  The grass on the greens, and also the practice putting green, are therefore under the most stress and require the most direct sunlight for healthy growth.</a:t>
            </a:r>
          </a:p>
          <a:p>
            <a:pPr marL="285750" indent="-285750" algn="l">
              <a:buFont typeface="Arial" panose="020B0604020202020204" pitchFamily="34" charset="0"/>
              <a:buChar char="•"/>
            </a:pPr>
            <a:r>
              <a:rPr lang="en-US" b="1" dirty="0">
                <a:solidFill>
                  <a:schemeClr val="accent5">
                    <a:lumMod val="50000"/>
                  </a:schemeClr>
                </a:solidFill>
                <a:latin typeface="Arial" panose="020B0604020202020204" pitchFamily="34" charset="0"/>
                <a:cs typeface="Arial" panose="020B0604020202020204" pitchFamily="34" charset="0"/>
              </a:rPr>
              <a:t>This explains why CEDD’s photograph of the grass growing happily under tree shade is not relevant and betrays their lack of adequate technical knowledge of turfgrass agronomy.</a:t>
            </a:r>
          </a:p>
          <a:p>
            <a:pPr marL="285750" indent="-285750" algn="l">
              <a:buFont typeface="Arial" panose="020B0604020202020204" pitchFamily="34" charset="0"/>
              <a:buChar char="•"/>
            </a:pPr>
            <a:r>
              <a:rPr lang="en-US" b="1" dirty="0">
                <a:solidFill>
                  <a:srgbClr val="FF0000"/>
                </a:solidFill>
                <a:latin typeface="Arial" panose="020B0604020202020204" pitchFamily="34" charset="0"/>
                <a:cs typeface="Arial" panose="020B0604020202020204" pitchFamily="34" charset="0"/>
              </a:rPr>
              <a:t>The proposed PHD will cause serious adverse impact to the golf turfgrass on the west side of Fan Kam Road as the very high tower blocks will directly shade the 18th hole of the Old Course, portions of several holes on the New and Eden courses that are used for the Hong Kong Open (HKO), and also the practice putting green that is critical during all competitions, local and international.</a:t>
            </a:r>
          </a:p>
          <a:p>
            <a:pPr marL="285750" indent="-285750" algn="l">
              <a:buFont typeface="Arial" panose="020B0604020202020204" pitchFamily="34" charset="0"/>
              <a:buChar char="•"/>
            </a:pPr>
            <a:endParaRPr lang="en-HK" b="1" dirty="0">
              <a:solidFill>
                <a:srgbClr val="FF0000"/>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xmlns="" id="{42845487-2EC1-EA9E-BA6A-CBD04D65E103}"/>
              </a:ext>
            </a:extLst>
          </p:cNvPr>
          <p:cNvSpPr txBox="1">
            <a:spLocks/>
          </p:cNvSpPr>
          <p:nvPr/>
        </p:nvSpPr>
        <p:spPr>
          <a:xfrm>
            <a:off x="612647" y="567891"/>
            <a:ext cx="10980615" cy="529389"/>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chemeClr val="accent5">
                    <a:lumMod val="50000"/>
                  </a:schemeClr>
                </a:solidFill>
                <a:latin typeface="Arial" panose="020B0604020202020204" pitchFamily="34" charset="0"/>
                <a:cs typeface="Arial" panose="020B0604020202020204" pitchFamily="34" charset="0"/>
              </a:rPr>
              <a:t>Severe Shading Impacts on Fanling Golf Course West of Fan Kam Road</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xmlns="" id="{4AB313CA-F592-95B3-4DA0-DD4C7E2A697D}"/>
              </a:ext>
            </a:extLst>
          </p:cNvPr>
          <p:cNvSpPr txBox="1">
            <a:spLocks/>
          </p:cNvSpPr>
          <p:nvPr/>
        </p:nvSpPr>
        <p:spPr>
          <a:xfrm>
            <a:off x="1755485" y="12090"/>
            <a:ext cx="8681030" cy="487443"/>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Severe Shading Impacts caused by development</a:t>
            </a:r>
          </a:p>
        </p:txBody>
      </p:sp>
    </p:spTree>
    <p:extLst>
      <p:ext uri="{BB962C8B-B14F-4D97-AF65-F5344CB8AC3E}">
        <p14:creationId xmlns:p14="http://schemas.microsoft.com/office/powerpoint/2010/main" val="317257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A01A04C0A6B94C861B6FED577BE493" ma:contentTypeVersion="7" ma:contentTypeDescription="Create a new document." ma:contentTypeScope="" ma:versionID="ef078074acb06408dfa826b90158432f">
  <xsd:schema xmlns:xsd="http://www.w3.org/2001/XMLSchema" xmlns:xs="http://www.w3.org/2001/XMLSchema" xmlns:p="http://schemas.microsoft.com/office/2006/metadata/properties" xmlns:ns2="754326e5-20b1-4a97-827b-3b3ebc615320" targetNamespace="http://schemas.microsoft.com/office/2006/metadata/properties" ma:root="true" ma:fieldsID="12469664d3cadbf8d03230ca09a72366" ns2:_="">
    <xsd:import namespace="754326e5-20b1-4a97-827b-3b3ebc6153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326e5-20b1-4a97-827b-3b3ebc6153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0F5404-F339-4787-8A50-A5A7E9F9796F}">
  <ds:schemaRefs>
    <ds:schemaRef ds:uri="http://schemas.microsoft.com/sharepoint/v3/contenttype/forms"/>
  </ds:schemaRefs>
</ds:datastoreItem>
</file>

<file path=customXml/itemProps2.xml><?xml version="1.0" encoding="utf-8"?>
<ds:datastoreItem xmlns:ds="http://schemas.openxmlformats.org/officeDocument/2006/customXml" ds:itemID="{4CBD5654-3903-4544-8EB7-CE2DC9C0BC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4326e5-20b1-4a97-827b-3b3ebc6153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5633</TotalTime>
  <Words>1908</Words>
  <Application>Microsoft Office PowerPoint</Application>
  <PresentationFormat>Widescreen</PresentationFormat>
  <Paragraphs>89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 luk</dc:creator>
  <cp:lastModifiedBy>user</cp:lastModifiedBy>
  <cp:revision>104</cp:revision>
  <cp:lastPrinted>2023-06-21T09:29:31Z</cp:lastPrinted>
  <dcterms:created xsi:type="dcterms:W3CDTF">2023-06-01T06:53:12Z</dcterms:created>
  <dcterms:modified xsi:type="dcterms:W3CDTF">2023-06-28T04:42:47Z</dcterms:modified>
</cp:coreProperties>
</file>