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09" r:id="rId2"/>
    <p:sldId id="423" r:id="rId3"/>
    <p:sldId id="421" r:id="rId4"/>
    <p:sldId id="410" r:id="rId5"/>
    <p:sldId id="412" r:id="rId6"/>
    <p:sldId id="413" r:id="rId7"/>
    <p:sldId id="414" r:id="rId8"/>
    <p:sldId id="425" r:id="rId9"/>
    <p:sldId id="417" r:id="rId10"/>
    <p:sldId id="418" r:id="rId11"/>
    <p:sldId id="427" r:id="rId12"/>
    <p:sldId id="330" r:id="rId13"/>
    <p:sldId id="419" r:id="rId14"/>
    <p:sldId id="420" r:id="rId15"/>
    <p:sldId id="422" r:id="rId16"/>
    <p:sldId id="426" r:id="rId1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55"/>
  </p:normalViewPr>
  <p:slideViewPr>
    <p:cSldViewPr snapToGrid="0">
      <p:cViewPr varScale="1">
        <p:scale>
          <a:sx n="91" d="100"/>
          <a:sy n="91" d="100"/>
        </p:scale>
        <p:origin x="46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5E681-B687-E79D-7A58-9411198ACA0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D737500-D741-F6FA-335D-AB5C7D21DC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AFBA303-4492-00B7-1114-0D9327800D3D}"/>
              </a:ext>
            </a:extLst>
          </p:cNvPr>
          <p:cNvSpPr>
            <a:spLocks noGrp="1"/>
          </p:cNvSpPr>
          <p:nvPr>
            <p:ph type="dt" sz="half" idx="10"/>
          </p:nvPr>
        </p:nvSpPr>
        <p:spPr/>
        <p:txBody>
          <a:bodyPr/>
          <a:lstStyle/>
          <a:p>
            <a:fld id="{2E22F093-729C-244D-B675-52A6478E9754}" type="datetimeFigureOut">
              <a:rPr lang="en-US" smtClean="0"/>
              <a:t>6/24/2023</a:t>
            </a:fld>
            <a:endParaRPr lang="en-US"/>
          </a:p>
        </p:txBody>
      </p:sp>
      <p:sp>
        <p:nvSpPr>
          <p:cNvPr id="5" name="Footer Placeholder 4">
            <a:extLst>
              <a:ext uri="{FF2B5EF4-FFF2-40B4-BE49-F238E27FC236}">
                <a16:creationId xmlns:a16="http://schemas.microsoft.com/office/drawing/2014/main" id="{B2547ACA-AC30-6A8F-6481-A8CF0B5D7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37DA7-F9D2-97F4-1F69-42D6EA6D9A14}"/>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1894227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330E9-CA6C-1EF9-EA3F-8406F07E195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F931471-114C-06DD-DA2E-BA7B498C932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2D06BB-E5E2-A0EA-F3B1-FF0BD2A3FAD2}"/>
              </a:ext>
            </a:extLst>
          </p:cNvPr>
          <p:cNvSpPr>
            <a:spLocks noGrp="1"/>
          </p:cNvSpPr>
          <p:nvPr>
            <p:ph type="dt" sz="half" idx="10"/>
          </p:nvPr>
        </p:nvSpPr>
        <p:spPr/>
        <p:txBody>
          <a:bodyPr/>
          <a:lstStyle/>
          <a:p>
            <a:fld id="{2E22F093-729C-244D-B675-52A6478E9754}" type="datetimeFigureOut">
              <a:rPr lang="en-US" smtClean="0"/>
              <a:t>6/24/2023</a:t>
            </a:fld>
            <a:endParaRPr lang="en-US"/>
          </a:p>
        </p:txBody>
      </p:sp>
      <p:sp>
        <p:nvSpPr>
          <p:cNvPr id="5" name="Footer Placeholder 4">
            <a:extLst>
              <a:ext uri="{FF2B5EF4-FFF2-40B4-BE49-F238E27FC236}">
                <a16:creationId xmlns:a16="http://schemas.microsoft.com/office/drawing/2014/main" id="{AB646BE5-0CEF-99F7-0349-8E03CA339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2A8D4-5C8C-3120-A502-3EB154DE3C90}"/>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168774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3574BC-3928-BA99-6370-2E3F8732401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49327E9-B4C2-8C96-07E9-BCFA003B96E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7E2516-5E01-5C48-4A43-1931F8C65A94}"/>
              </a:ext>
            </a:extLst>
          </p:cNvPr>
          <p:cNvSpPr>
            <a:spLocks noGrp="1"/>
          </p:cNvSpPr>
          <p:nvPr>
            <p:ph type="dt" sz="half" idx="10"/>
          </p:nvPr>
        </p:nvSpPr>
        <p:spPr/>
        <p:txBody>
          <a:bodyPr/>
          <a:lstStyle/>
          <a:p>
            <a:fld id="{2E22F093-729C-244D-B675-52A6478E9754}" type="datetimeFigureOut">
              <a:rPr lang="en-US" smtClean="0"/>
              <a:t>6/24/2023</a:t>
            </a:fld>
            <a:endParaRPr lang="en-US"/>
          </a:p>
        </p:txBody>
      </p:sp>
      <p:sp>
        <p:nvSpPr>
          <p:cNvPr id="5" name="Footer Placeholder 4">
            <a:extLst>
              <a:ext uri="{FF2B5EF4-FFF2-40B4-BE49-F238E27FC236}">
                <a16:creationId xmlns:a16="http://schemas.microsoft.com/office/drawing/2014/main" id="{4E040E5A-E7DD-1E64-B64D-254BFDA85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8ACE1-D6E8-2CF3-ADAD-03F97AD43C59}"/>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4105136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791D0-46FB-B716-1C86-D0CBFE9E931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A0D44A9-5481-7195-B7CE-9A770A59714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2EBDD6-6412-2A00-BC14-D7EBC30E08F9}"/>
              </a:ext>
            </a:extLst>
          </p:cNvPr>
          <p:cNvSpPr>
            <a:spLocks noGrp="1"/>
          </p:cNvSpPr>
          <p:nvPr>
            <p:ph type="dt" sz="half" idx="10"/>
          </p:nvPr>
        </p:nvSpPr>
        <p:spPr/>
        <p:txBody>
          <a:bodyPr/>
          <a:lstStyle/>
          <a:p>
            <a:fld id="{2E22F093-729C-244D-B675-52A6478E9754}" type="datetimeFigureOut">
              <a:rPr lang="en-US" smtClean="0"/>
              <a:t>6/24/2023</a:t>
            </a:fld>
            <a:endParaRPr lang="en-US"/>
          </a:p>
        </p:txBody>
      </p:sp>
      <p:sp>
        <p:nvSpPr>
          <p:cNvPr id="5" name="Footer Placeholder 4">
            <a:extLst>
              <a:ext uri="{FF2B5EF4-FFF2-40B4-BE49-F238E27FC236}">
                <a16:creationId xmlns:a16="http://schemas.microsoft.com/office/drawing/2014/main" id="{E6D148A7-31D6-0720-F1E1-C1AFACCBD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BC2BE5-D63F-3602-EAEE-56AF66A14456}"/>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374516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D9A76-1DF0-FFC2-21C6-CC479578702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A734A54-29DE-ACE4-4643-B4105C3CF7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06E6C86-6F79-AE0D-12B0-A12FF59D43D1}"/>
              </a:ext>
            </a:extLst>
          </p:cNvPr>
          <p:cNvSpPr>
            <a:spLocks noGrp="1"/>
          </p:cNvSpPr>
          <p:nvPr>
            <p:ph type="dt" sz="half" idx="10"/>
          </p:nvPr>
        </p:nvSpPr>
        <p:spPr/>
        <p:txBody>
          <a:bodyPr/>
          <a:lstStyle/>
          <a:p>
            <a:fld id="{2E22F093-729C-244D-B675-52A6478E9754}" type="datetimeFigureOut">
              <a:rPr lang="en-US" smtClean="0"/>
              <a:t>6/24/2023</a:t>
            </a:fld>
            <a:endParaRPr lang="en-US"/>
          </a:p>
        </p:txBody>
      </p:sp>
      <p:sp>
        <p:nvSpPr>
          <p:cNvPr id="5" name="Footer Placeholder 4">
            <a:extLst>
              <a:ext uri="{FF2B5EF4-FFF2-40B4-BE49-F238E27FC236}">
                <a16:creationId xmlns:a16="http://schemas.microsoft.com/office/drawing/2014/main" id="{D67240F4-AF90-BB7B-4BBE-88AAB4DD3B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F5A4E-ECB7-FE13-738F-6E90B5BA7E27}"/>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80572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9296E-6BD6-F069-3F1A-4408C049F2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CD57868-5F0C-9D07-617F-7CE66A9A64C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B92C738-D432-5BD6-E048-CEB0AF2213B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6D5C963-B076-A8DC-3EC8-6740F86EDDE0}"/>
              </a:ext>
            </a:extLst>
          </p:cNvPr>
          <p:cNvSpPr>
            <a:spLocks noGrp="1"/>
          </p:cNvSpPr>
          <p:nvPr>
            <p:ph type="dt" sz="half" idx="10"/>
          </p:nvPr>
        </p:nvSpPr>
        <p:spPr/>
        <p:txBody>
          <a:bodyPr/>
          <a:lstStyle/>
          <a:p>
            <a:fld id="{2E22F093-729C-244D-B675-52A6478E9754}" type="datetimeFigureOut">
              <a:rPr lang="en-US" smtClean="0"/>
              <a:t>6/24/2023</a:t>
            </a:fld>
            <a:endParaRPr lang="en-US"/>
          </a:p>
        </p:txBody>
      </p:sp>
      <p:sp>
        <p:nvSpPr>
          <p:cNvPr id="6" name="Footer Placeholder 5">
            <a:extLst>
              <a:ext uri="{FF2B5EF4-FFF2-40B4-BE49-F238E27FC236}">
                <a16:creationId xmlns:a16="http://schemas.microsoft.com/office/drawing/2014/main" id="{79E20E87-62D4-CF4F-2CAA-D3FA80CA7D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A5821-925C-DB14-574E-6CA85BAC014E}"/>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121976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50DBC-D741-8553-CD23-A5DB7D37499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46C088A-E9E9-5385-3FE7-A3576F4224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583D557-9C0E-0891-DB28-5C3A67B2339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4F8FD87-57F1-2825-7BAF-6F6B1BE5F5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F1DF1D2-D307-4644-8089-DEAB2AC49F0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D19738A-7EFB-7746-B0E0-F0E629E5441D}"/>
              </a:ext>
            </a:extLst>
          </p:cNvPr>
          <p:cNvSpPr>
            <a:spLocks noGrp="1"/>
          </p:cNvSpPr>
          <p:nvPr>
            <p:ph type="dt" sz="half" idx="10"/>
          </p:nvPr>
        </p:nvSpPr>
        <p:spPr/>
        <p:txBody>
          <a:bodyPr/>
          <a:lstStyle/>
          <a:p>
            <a:fld id="{2E22F093-729C-244D-B675-52A6478E9754}" type="datetimeFigureOut">
              <a:rPr lang="en-US" smtClean="0"/>
              <a:t>6/24/2023</a:t>
            </a:fld>
            <a:endParaRPr lang="en-US"/>
          </a:p>
        </p:txBody>
      </p:sp>
      <p:sp>
        <p:nvSpPr>
          <p:cNvPr id="8" name="Footer Placeholder 7">
            <a:extLst>
              <a:ext uri="{FF2B5EF4-FFF2-40B4-BE49-F238E27FC236}">
                <a16:creationId xmlns:a16="http://schemas.microsoft.com/office/drawing/2014/main" id="{632A2F84-6379-D0D7-FE31-0F5CABCF4D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04C7F0-DC99-E2A5-735D-C90BAEEDD04B}"/>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715398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6CE60-B298-2863-479C-AAF2AAAF722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053F67A-C3EA-0DE4-2081-A5769A250993}"/>
              </a:ext>
            </a:extLst>
          </p:cNvPr>
          <p:cNvSpPr>
            <a:spLocks noGrp="1"/>
          </p:cNvSpPr>
          <p:nvPr>
            <p:ph type="dt" sz="half" idx="10"/>
          </p:nvPr>
        </p:nvSpPr>
        <p:spPr/>
        <p:txBody>
          <a:bodyPr/>
          <a:lstStyle/>
          <a:p>
            <a:fld id="{2E22F093-729C-244D-B675-52A6478E9754}" type="datetimeFigureOut">
              <a:rPr lang="en-US" smtClean="0"/>
              <a:t>6/24/2023</a:t>
            </a:fld>
            <a:endParaRPr lang="en-US"/>
          </a:p>
        </p:txBody>
      </p:sp>
      <p:sp>
        <p:nvSpPr>
          <p:cNvPr id="4" name="Footer Placeholder 3">
            <a:extLst>
              <a:ext uri="{FF2B5EF4-FFF2-40B4-BE49-F238E27FC236}">
                <a16:creationId xmlns:a16="http://schemas.microsoft.com/office/drawing/2014/main" id="{B7091E28-4F10-FCC1-0A15-85EA0A6351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943A24-52F2-1FA3-3A18-ADA5794EDE87}"/>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1059445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A8AAE-134A-705F-9B6C-0476D1B345AD}"/>
              </a:ext>
            </a:extLst>
          </p:cNvPr>
          <p:cNvSpPr>
            <a:spLocks noGrp="1"/>
          </p:cNvSpPr>
          <p:nvPr>
            <p:ph type="dt" sz="half" idx="10"/>
          </p:nvPr>
        </p:nvSpPr>
        <p:spPr/>
        <p:txBody>
          <a:bodyPr/>
          <a:lstStyle/>
          <a:p>
            <a:fld id="{2E22F093-729C-244D-B675-52A6478E9754}" type="datetimeFigureOut">
              <a:rPr lang="en-US" smtClean="0"/>
              <a:t>6/24/2023</a:t>
            </a:fld>
            <a:endParaRPr lang="en-US"/>
          </a:p>
        </p:txBody>
      </p:sp>
      <p:sp>
        <p:nvSpPr>
          <p:cNvPr id="3" name="Footer Placeholder 2">
            <a:extLst>
              <a:ext uri="{FF2B5EF4-FFF2-40B4-BE49-F238E27FC236}">
                <a16:creationId xmlns:a16="http://schemas.microsoft.com/office/drawing/2014/main" id="{0A6D4572-E521-2530-061B-E095A25DD5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E65D03-C687-B6ED-86DF-94EE01933005}"/>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420900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430EB-A676-878B-1924-4F7E65C832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D5FDF81-0CB1-BCEE-AA42-B81AAE611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4243E78-AB75-7E05-1C9E-30AFF73FEA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1D27AB-65F7-3281-9FF8-FF27F62B9D1A}"/>
              </a:ext>
            </a:extLst>
          </p:cNvPr>
          <p:cNvSpPr>
            <a:spLocks noGrp="1"/>
          </p:cNvSpPr>
          <p:nvPr>
            <p:ph type="dt" sz="half" idx="10"/>
          </p:nvPr>
        </p:nvSpPr>
        <p:spPr/>
        <p:txBody>
          <a:bodyPr/>
          <a:lstStyle/>
          <a:p>
            <a:fld id="{2E22F093-729C-244D-B675-52A6478E9754}" type="datetimeFigureOut">
              <a:rPr lang="en-US" smtClean="0"/>
              <a:t>6/24/2023</a:t>
            </a:fld>
            <a:endParaRPr lang="en-US"/>
          </a:p>
        </p:txBody>
      </p:sp>
      <p:sp>
        <p:nvSpPr>
          <p:cNvPr id="6" name="Footer Placeholder 5">
            <a:extLst>
              <a:ext uri="{FF2B5EF4-FFF2-40B4-BE49-F238E27FC236}">
                <a16:creationId xmlns:a16="http://schemas.microsoft.com/office/drawing/2014/main" id="{62B8A5E7-3DFF-145A-79FD-959955D60F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F153DA-8D4B-3B3E-B0F6-CB064DD0B978}"/>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1519694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D85A-1899-94A0-4BB4-C9DCEA6502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111E6A2-443F-C22B-84C6-3F2074A2D3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34571E-DFE2-6DC7-050D-F7F704701A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B4AA015-A1C7-AB1A-2141-013DED6B2578}"/>
              </a:ext>
            </a:extLst>
          </p:cNvPr>
          <p:cNvSpPr>
            <a:spLocks noGrp="1"/>
          </p:cNvSpPr>
          <p:nvPr>
            <p:ph type="dt" sz="half" idx="10"/>
          </p:nvPr>
        </p:nvSpPr>
        <p:spPr/>
        <p:txBody>
          <a:bodyPr/>
          <a:lstStyle/>
          <a:p>
            <a:fld id="{2E22F093-729C-244D-B675-52A6478E9754}" type="datetimeFigureOut">
              <a:rPr lang="en-US" smtClean="0"/>
              <a:t>6/24/2023</a:t>
            </a:fld>
            <a:endParaRPr lang="en-US"/>
          </a:p>
        </p:txBody>
      </p:sp>
      <p:sp>
        <p:nvSpPr>
          <p:cNvPr id="6" name="Footer Placeholder 5">
            <a:extLst>
              <a:ext uri="{FF2B5EF4-FFF2-40B4-BE49-F238E27FC236}">
                <a16:creationId xmlns:a16="http://schemas.microsoft.com/office/drawing/2014/main" id="{16B27770-2768-69D8-6CAB-776A44C248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81CD21-A452-4374-D8CC-E2A2121FF549}"/>
              </a:ext>
            </a:extLst>
          </p:cNvPr>
          <p:cNvSpPr>
            <a:spLocks noGrp="1"/>
          </p:cNvSpPr>
          <p:nvPr>
            <p:ph type="sldNum" sz="quarter" idx="12"/>
          </p:nvPr>
        </p:nvSpPr>
        <p:spPr/>
        <p:txBody>
          <a:bodyPr/>
          <a:lstStyle/>
          <a:p>
            <a:fld id="{A2A71406-EEAA-6E48-9A17-D5C357E67185}" type="slidenum">
              <a:rPr lang="en-US" smtClean="0"/>
              <a:t>‹#›</a:t>
            </a:fld>
            <a:endParaRPr lang="en-US"/>
          </a:p>
        </p:txBody>
      </p:sp>
    </p:spTree>
    <p:extLst>
      <p:ext uri="{BB962C8B-B14F-4D97-AF65-F5344CB8AC3E}">
        <p14:creationId xmlns:p14="http://schemas.microsoft.com/office/powerpoint/2010/main" val="328939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7CB54A-A4BA-B2A0-849E-288FE263F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D580761-3058-B855-722C-60590991F7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E6FA4E7-CAEE-C396-FF4A-FCF855582E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2F093-729C-244D-B675-52A6478E9754}" type="datetimeFigureOut">
              <a:rPr lang="en-US" smtClean="0"/>
              <a:t>6/24/2023</a:t>
            </a:fld>
            <a:endParaRPr lang="en-US"/>
          </a:p>
        </p:txBody>
      </p:sp>
      <p:sp>
        <p:nvSpPr>
          <p:cNvPr id="5" name="Footer Placeholder 4">
            <a:extLst>
              <a:ext uri="{FF2B5EF4-FFF2-40B4-BE49-F238E27FC236}">
                <a16:creationId xmlns:a16="http://schemas.microsoft.com/office/drawing/2014/main" id="{AECDEE05-0FB3-4FE5-FE07-D5B561C54F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BA171F-73E7-88EA-FF99-71EAEB92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A71406-EEAA-6E48-9A17-D5C357E67185}" type="slidenum">
              <a:rPr lang="en-US" smtClean="0"/>
              <a:t>‹#›</a:t>
            </a:fld>
            <a:endParaRPr lang="en-US"/>
          </a:p>
        </p:txBody>
      </p:sp>
    </p:spTree>
    <p:extLst>
      <p:ext uri="{BB962C8B-B14F-4D97-AF65-F5344CB8AC3E}">
        <p14:creationId xmlns:p14="http://schemas.microsoft.com/office/powerpoint/2010/main" val="1674874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jpe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id="{BB2332F0-6D4F-1DA2-3D1B-DED60D1ABBC7}"/>
              </a:ext>
            </a:extLst>
          </p:cNvPr>
          <p:cNvPicPr>
            <a:picLocks noChangeAspect="1"/>
          </p:cNvPicPr>
          <p:nvPr/>
        </p:nvPicPr>
        <p:blipFill rotWithShape="1">
          <a:blip r:embed="rId2"/>
          <a:srcRect b="16229"/>
          <a:stretch/>
        </p:blipFill>
        <p:spPr>
          <a:xfrm>
            <a:off x="-78443" y="-1"/>
            <a:ext cx="12261279" cy="6853545"/>
          </a:xfrm>
          <a:prstGeom prst="rect">
            <a:avLst/>
          </a:prstGeom>
        </p:spPr>
      </p:pic>
      <p:pic>
        <p:nvPicPr>
          <p:cNvPr id="4" name="圖片 1" descr="HKGC_logo_Primary">
            <a:extLst>
              <a:ext uri="{FF2B5EF4-FFF2-40B4-BE49-F238E27FC236}">
                <a16:creationId xmlns:a16="http://schemas.microsoft.com/office/drawing/2014/main" id="{2962E4BF-A2FE-932A-E633-B27CFE86DC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endParaRPr>
          </a:p>
        </p:txBody>
      </p:sp>
      <p:sp>
        <p:nvSpPr>
          <p:cNvPr id="5" name="TextBox 4">
            <a:extLst>
              <a:ext uri="{FF2B5EF4-FFF2-40B4-BE49-F238E27FC236}">
                <a16:creationId xmlns:a16="http://schemas.microsoft.com/office/drawing/2014/main" id="{5418CCF2-5DCC-8F71-0381-A9066992748C}"/>
              </a:ext>
            </a:extLst>
          </p:cNvPr>
          <p:cNvSpPr txBox="1"/>
          <p:nvPr/>
        </p:nvSpPr>
        <p:spPr>
          <a:xfrm>
            <a:off x="2509029" y="2023766"/>
            <a:ext cx="7181385" cy="1323439"/>
          </a:xfrm>
          <a:prstGeom prst="rect">
            <a:avLst/>
          </a:prstGeom>
          <a:solidFill>
            <a:schemeClr val="accent1">
              <a:lumMod val="75000"/>
              <a:alpha val="66000"/>
            </a:schemeClr>
          </a:solid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Importance of FGC to the Northern Metropolis</a:t>
            </a:r>
          </a:p>
        </p:txBody>
      </p:sp>
    </p:spTree>
    <p:extLst>
      <p:ext uri="{BB962C8B-B14F-4D97-AF65-F5344CB8AC3E}">
        <p14:creationId xmlns:p14="http://schemas.microsoft.com/office/powerpoint/2010/main" val="66444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5" name="Content Placeholder 2">
            <a:extLst>
              <a:ext uri="{FF2B5EF4-FFF2-40B4-BE49-F238E27FC236}">
                <a16:creationId xmlns:a16="http://schemas.microsoft.com/office/drawing/2014/main"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Importance of FGC to the Northern Metropolis</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descr="A picture containing text, map, screenshot&#10;&#10;Description automatically generated">
            <a:extLst>
              <a:ext uri="{FF2B5EF4-FFF2-40B4-BE49-F238E27FC236}">
                <a16:creationId xmlns:a16="http://schemas.microsoft.com/office/drawing/2014/main" id="{C6E553E5-0C0B-D257-847F-61792541BDE9}"/>
              </a:ext>
            </a:extLst>
          </p:cNvPr>
          <p:cNvPicPr>
            <a:picLocks noChangeAspect="1"/>
          </p:cNvPicPr>
          <p:nvPr/>
        </p:nvPicPr>
        <p:blipFill rotWithShape="1">
          <a:blip r:embed="rId5"/>
          <a:srcRect l="3699" t="4553" r="3699" b="8914"/>
          <a:stretch/>
        </p:blipFill>
        <p:spPr>
          <a:xfrm>
            <a:off x="0" y="1163843"/>
            <a:ext cx="8650779" cy="5717630"/>
          </a:xfrm>
          <a:prstGeom prst="rect">
            <a:avLst/>
          </a:prstGeom>
        </p:spPr>
      </p:pic>
      <p:sp>
        <p:nvSpPr>
          <p:cNvPr id="10" name="Content Placeholder 2">
            <a:extLst>
              <a:ext uri="{FF2B5EF4-FFF2-40B4-BE49-F238E27FC236}">
                <a16:creationId xmlns:a16="http://schemas.microsoft.com/office/drawing/2014/main" id="{09471C1A-A343-9AF8-DEA9-FAF8969D696F}"/>
              </a:ext>
            </a:extLst>
          </p:cNvPr>
          <p:cNvSpPr txBox="1">
            <a:spLocks/>
          </p:cNvSpPr>
          <p:nvPr/>
        </p:nvSpPr>
        <p:spPr>
          <a:xfrm>
            <a:off x="1773381" y="567891"/>
            <a:ext cx="8650779" cy="501470"/>
          </a:xfrm>
          <a:prstGeom prst="rect">
            <a:avLst/>
          </a:prstGeom>
        </p:spPr>
        <p:txBody>
          <a:bodyPr vert="horz" lIns="91440" tIns="45720" rIns="91440" bIns="45720" rtlCol="0">
            <a:norm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2">
                    <a:lumMod val="75000"/>
                  </a:schemeClr>
                </a:solidFill>
                <a:latin typeface="Arial" panose="020B0604020202020204" pitchFamily="34" charset="0"/>
                <a:cs typeface="Arial" panose="020B0604020202020204" pitchFamily="34" charset="0"/>
              </a:rPr>
              <a:t>TEN KEY ACTION AND DIRECTION ITEMS</a:t>
            </a: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C88FDBBA-5F2D-5264-7654-D950567A637E}"/>
              </a:ext>
            </a:extLst>
          </p:cNvPr>
          <p:cNvSpPr txBox="1">
            <a:spLocks/>
          </p:cNvSpPr>
          <p:nvPr/>
        </p:nvSpPr>
        <p:spPr>
          <a:xfrm>
            <a:off x="8771467" y="1125220"/>
            <a:ext cx="3420533" cy="5299822"/>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Implementing a Proactive Conservation Policy to Create Environmental Capacity. </a:t>
            </a:r>
          </a:p>
          <a:p>
            <a:pPr algn="l"/>
            <a:r>
              <a:rPr lang="en-US" b="1" dirty="0">
                <a:solidFill>
                  <a:schemeClr val="accent5">
                    <a:lumMod val="50000"/>
                  </a:schemeClr>
                </a:solidFill>
                <a:latin typeface="Arial" panose="020B0604020202020204" pitchFamily="34" charset="0"/>
                <a:cs typeface="Arial" panose="020B0604020202020204" pitchFamily="34" charset="0"/>
              </a:rPr>
              <a:t>There are five proactive conservation policies and measures located in various strategic development areas highlighted under this Key Action Direction.  </a:t>
            </a:r>
          </a:p>
          <a:p>
            <a:pPr algn="l"/>
            <a:r>
              <a:rPr lang="en-US" b="1" dirty="0">
                <a:solidFill>
                  <a:schemeClr val="accent5">
                    <a:lumMod val="50000"/>
                  </a:schemeClr>
                </a:solidFill>
                <a:latin typeface="Arial" panose="020B0604020202020204" pitchFamily="34" charset="0"/>
                <a:cs typeface="Arial" panose="020B0604020202020204" pitchFamily="34" charset="0"/>
              </a:rPr>
              <a:t>The fourth policy is </a:t>
            </a:r>
            <a:r>
              <a:rPr lang="en-US" b="1" i="1" dirty="0">
                <a:solidFill>
                  <a:schemeClr val="accent5">
                    <a:lumMod val="50000"/>
                  </a:schemeClr>
                </a:solidFill>
                <a:latin typeface="Arial" panose="020B0604020202020204" pitchFamily="34" charset="0"/>
                <a:cs typeface="Arial" panose="020B0604020202020204" pitchFamily="34" charset="0"/>
              </a:rPr>
              <a:t>“</a:t>
            </a:r>
            <a:r>
              <a:rPr lang="en-US"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Creating an ecological habitat network</a:t>
            </a:r>
            <a:r>
              <a:rPr lang="en-US" b="1" i="1" dirty="0">
                <a:solidFill>
                  <a:schemeClr val="accent5">
                    <a:lumMod val="50000"/>
                  </a:schemeClr>
                </a:solidFill>
                <a:latin typeface="Arial" panose="020B0604020202020204" pitchFamily="34" charset="0"/>
                <a:cs typeface="Arial" panose="020B0604020202020204" pitchFamily="34" charset="0"/>
              </a:rPr>
              <a:t>”. </a:t>
            </a:r>
          </a:p>
        </p:txBody>
      </p:sp>
      <p:sp>
        <p:nvSpPr>
          <p:cNvPr id="12" name="Rectangle 3">
            <a:extLst>
              <a:ext uri="{FF2B5EF4-FFF2-40B4-BE49-F238E27FC236}">
                <a16:creationId xmlns:a16="http://schemas.microsoft.com/office/drawing/2014/main" id="{F7B3FD59-2602-04DC-CE2D-5FC3D37F7D57}"/>
              </a:ext>
            </a:extLst>
          </p:cNvPr>
          <p:cNvSpPr>
            <a:spLocks noChangeArrowheads="1"/>
          </p:cNvSpPr>
          <p:nvPr/>
        </p:nvSpPr>
        <p:spPr bwMode="auto">
          <a:xfrm>
            <a:off x="8664181" y="6203088"/>
            <a:ext cx="13865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Based on NMDSR </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Figure, p.51 </a:t>
            </a:r>
            <a:endParaRPr kumimoji="0" lang="en-US" altLang="en-US" sz="1200" b="1" i="0" u="none" strike="noStrike" cap="none" normalizeH="0" baseline="0" dirty="0">
              <a:ln>
                <a:noFill/>
              </a:ln>
              <a:effectLst/>
            </a:endParaRPr>
          </a:p>
        </p:txBody>
      </p:sp>
    </p:spTree>
    <p:extLst>
      <p:ext uri="{BB962C8B-B14F-4D97-AF65-F5344CB8AC3E}">
        <p14:creationId xmlns:p14="http://schemas.microsoft.com/office/powerpoint/2010/main" val="351806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5" name="Content Placeholder 2">
            <a:extLst>
              <a:ext uri="{FF2B5EF4-FFF2-40B4-BE49-F238E27FC236}">
                <a16:creationId xmlns:a16="http://schemas.microsoft.com/office/drawing/2014/main"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Importance of FGC to the Northern Metropolis</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09471C1A-A343-9AF8-DEA9-FAF8969D696F}"/>
              </a:ext>
            </a:extLst>
          </p:cNvPr>
          <p:cNvSpPr txBox="1">
            <a:spLocks/>
          </p:cNvSpPr>
          <p:nvPr/>
        </p:nvSpPr>
        <p:spPr>
          <a:xfrm>
            <a:off x="1773381" y="567891"/>
            <a:ext cx="8650779" cy="501470"/>
          </a:xfrm>
          <a:prstGeom prst="rect">
            <a:avLst/>
          </a:prstGeom>
        </p:spPr>
        <p:txBody>
          <a:bodyPr vert="horz" lIns="91440" tIns="45720" rIns="91440" bIns="45720" rtlCol="0">
            <a:norm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2">
                    <a:lumMod val="75000"/>
                  </a:schemeClr>
                </a:solidFill>
                <a:latin typeface="Arial" panose="020B0604020202020204" pitchFamily="34" charset="0"/>
                <a:cs typeface="Arial" panose="020B0604020202020204" pitchFamily="34" charset="0"/>
              </a:rPr>
              <a:t>TEN KEY ACTION AND DIRECTION ITEMS</a:t>
            </a:r>
            <a:endParaRPr lang="en-HK" sz="2400" b="1" dirty="0">
              <a:solidFill>
                <a:schemeClr val="accent5">
                  <a:lumMod val="50000"/>
                </a:schemeClr>
              </a:solidFill>
              <a:latin typeface="Arial" panose="020B0604020202020204" pitchFamily="34" charset="0"/>
              <a:cs typeface="Arial" panose="020B0604020202020204" pitchFamily="34" charset="0"/>
            </a:endParaRPr>
          </a:p>
        </p:txBody>
      </p:sp>
      <p:pic>
        <p:nvPicPr>
          <p:cNvPr id="13" name="Picture 12" descr="A picture containing text, map, screenshot&#10;&#10;Description automatically generated">
            <a:extLst>
              <a:ext uri="{FF2B5EF4-FFF2-40B4-BE49-F238E27FC236}">
                <a16:creationId xmlns:a16="http://schemas.microsoft.com/office/drawing/2014/main" id="{EED89D5E-DC01-68B6-264D-A7222F44B9DB}"/>
              </a:ext>
            </a:extLst>
          </p:cNvPr>
          <p:cNvPicPr>
            <a:picLocks noChangeAspect="1"/>
          </p:cNvPicPr>
          <p:nvPr/>
        </p:nvPicPr>
        <p:blipFill rotWithShape="1">
          <a:blip r:embed="rId5"/>
          <a:srcRect l="3921" t="4716" r="3614" b="8913"/>
          <a:stretch/>
        </p:blipFill>
        <p:spPr>
          <a:xfrm>
            <a:off x="9167" y="1138167"/>
            <a:ext cx="8641615" cy="5709269"/>
          </a:xfrm>
          <a:prstGeom prst="rect">
            <a:avLst/>
          </a:prstGeom>
        </p:spPr>
      </p:pic>
      <p:sp>
        <p:nvSpPr>
          <p:cNvPr id="3" name="Rectangle 3">
            <a:extLst>
              <a:ext uri="{FF2B5EF4-FFF2-40B4-BE49-F238E27FC236}">
                <a16:creationId xmlns:a16="http://schemas.microsoft.com/office/drawing/2014/main" id="{53C1D69E-D2EB-075C-2033-5A7FE25E8EEC}"/>
              </a:ext>
            </a:extLst>
          </p:cNvPr>
          <p:cNvSpPr>
            <a:spLocks noChangeArrowheads="1"/>
          </p:cNvSpPr>
          <p:nvPr/>
        </p:nvSpPr>
        <p:spPr bwMode="auto">
          <a:xfrm>
            <a:off x="8664181" y="6203088"/>
            <a:ext cx="13865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Based on NMDSR </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Figure, p.51 </a:t>
            </a:r>
            <a:endParaRPr kumimoji="0" lang="en-US" altLang="en-US" sz="1200" b="1" i="0" u="none" strike="noStrike" cap="none" normalizeH="0" baseline="0" dirty="0">
              <a:ln>
                <a:noFill/>
              </a:ln>
              <a:effectLst/>
            </a:endParaRPr>
          </a:p>
        </p:txBody>
      </p:sp>
      <p:sp>
        <p:nvSpPr>
          <p:cNvPr id="6" name="Content Placeholder 2">
            <a:extLst>
              <a:ext uri="{FF2B5EF4-FFF2-40B4-BE49-F238E27FC236}">
                <a16:creationId xmlns:a16="http://schemas.microsoft.com/office/drawing/2014/main" id="{28CF79B0-E11C-4D21-ACC1-9BDEFD8496BA}"/>
              </a:ext>
            </a:extLst>
          </p:cNvPr>
          <p:cNvSpPr txBox="1">
            <a:spLocks/>
          </p:cNvSpPr>
          <p:nvPr/>
        </p:nvSpPr>
        <p:spPr>
          <a:xfrm>
            <a:off x="8771467" y="1125220"/>
            <a:ext cx="3420533" cy="5299822"/>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Implementing a Proactive Conservation Policy to Create Environmental Capacity. </a:t>
            </a:r>
          </a:p>
          <a:p>
            <a:pPr algn="l"/>
            <a:r>
              <a:rPr lang="en-US" b="1" dirty="0">
                <a:solidFill>
                  <a:schemeClr val="accent5">
                    <a:lumMod val="50000"/>
                  </a:schemeClr>
                </a:solidFill>
                <a:latin typeface="Arial" panose="020B0604020202020204" pitchFamily="34" charset="0"/>
                <a:cs typeface="Arial" panose="020B0604020202020204" pitchFamily="34" charset="0"/>
              </a:rPr>
              <a:t>There are five proactive conservation policies and measures located in various strategic development areas highlighted under this Key Action Direction.  </a:t>
            </a:r>
          </a:p>
          <a:p>
            <a:pPr algn="l"/>
            <a:r>
              <a:rPr lang="en-US" b="1" dirty="0">
                <a:solidFill>
                  <a:schemeClr val="accent5">
                    <a:lumMod val="50000"/>
                  </a:schemeClr>
                </a:solidFill>
                <a:latin typeface="Arial" panose="020B0604020202020204" pitchFamily="34" charset="0"/>
                <a:cs typeface="Arial" panose="020B0604020202020204" pitchFamily="34" charset="0"/>
              </a:rPr>
              <a:t>The fourth policy is </a:t>
            </a:r>
            <a:r>
              <a:rPr lang="en-US" b="1" i="1" dirty="0">
                <a:solidFill>
                  <a:schemeClr val="accent5">
                    <a:lumMod val="50000"/>
                  </a:schemeClr>
                </a:solidFill>
                <a:latin typeface="Arial" panose="020B0604020202020204" pitchFamily="34" charset="0"/>
                <a:cs typeface="Arial" panose="020B0604020202020204" pitchFamily="34" charset="0"/>
              </a:rPr>
              <a:t>“</a:t>
            </a:r>
            <a:r>
              <a:rPr lang="en-US"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Creating an ecological habitat network</a:t>
            </a:r>
            <a:r>
              <a:rPr lang="en-US" b="1" i="1" dirty="0">
                <a:solidFill>
                  <a:schemeClr val="accent5">
                    <a:lumMod val="50000"/>
                  </a:schemeClr>
                </a:solidFill>
                <a:latin typeface="Arial" panose="020B0604020202020204" pitchFamily="34" charset="0"/>
                <a:cs typeface="Arial" panose="020B0604020202020204" pitchFamily="34" charset="0"/>
              </a:rPr>
              <a:t>”. </a:t>
            </a:r>
          </a:p>
          <a:p>
            <a:pPr algn="l"/>
            <a:r>
              <a:rPr lang="en-US" b="1" dirty="0">
                <a:solidFill>
                  <a:srgbClr val="FF0000"/>
                </a:solidFill>
                <a:latin typeface="Arial" panose="020B0604020202020204" pitchFamily="34" charset="0"/>
                <a:cs typeface="Arial" panose="020B0604020202020204" pitchFamily="34" charset="0"/>
              </a:rPr>
              <a:t>FGC already possesses high ecological value and forms a vital part of the ecological habitat network</a:t>
            </a:r>
            <a:r>
              <a:rPr lang="en-US" b="1" i="1" dirty="0">
                <a:solidFill>
                  <a:srgbClr val="FF0000"/>
                </a:solidFill>
                <a:latin typeface="Arial" panose="020B0604020202020204" pitchFamily="34" charset="0"/>
                <a:cs typeface="Arial" panose="020B0604020202020204" pitchFamily="34" charset="0"/>
              </a:rPr>
              <a:t>.</a:t>
            </a:r>
          </a:p>
          <a:p>
            <a:pPr algn="l"/>
            <a:endParaRPr lang="en-US" b="1" i="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46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4ABC32-3512-4E1A-A40F-68992EAB7C84}"/>
              </a:ext>
            </a:extLst>
          </p:cNvPr>
          <p:cNvSpPr txBox="1"/>
          <p:nvPr/>
        </p:nvSpPr>
        <p:spPr>
          <a:xfrm>
            <a:off x="0" y="507830"/>
            <a:ext cx="12192000" cy="707886"/>
          </a:xfrm>
          <a:prstGeom prst="rect">
            <a:avLst/>
          </a:prstGeom>
          <a:noFill/>
        </p:spPr>
        <p:txBody>
          <a:bodyPr wrap="square">
            <a:spAutoFit/>
          </a:bodyPr>
          <a:lstStyle/>
          <a:p>
            <a:pPr algn="ctr"/>
            <a:r>
              <a:rPr lang="en-US" sz="4000" err="1">
                <a:solidFill>
                  <a:schemeClr val="accent6">
                    <a:lumMod val="50000"/>
                  </a:schemeClr>
                </a:solidFill>
                <a:latin typeface="Times New Roman" panose="02020603050405020304" pitchFamily="18" charset="0"/>
                <a:cs typeface="Times New Roman" panose="02020603050405020304" pitchFamily="18" charset="0"/>
              </a:rPr>
              <a:t>Fanling</a:t>
            </a:r>
            <a:r>
              <a:rPr lang="en-US" sz="4000">
                <a:solidFill>
                  <a:schemeClr val="accent6">
                    <a:lumMod val="50000"/>
                  </a:schemeClr>
                </a:solidFill>
                <a:latin typeface="Times New Roman" panose="02020603050405020304" pitchFamily="18" charset="0"/>
                <a:cs typeface="Times New Roman" panose="02020603050405020304" pitchFamily="18" charset="0"/>
              </a:rPr>
              <a:t> Fauna</a:t>
            </a:r>
          </a:p>
        </p:txBody>
      </p:sp>
      <p:sp>
        <p:nvSpPr>
          <p:cNvPr id="14" name="TextBox 13">
            <a:extLst>
              <a:ext uri="{FF2B5EF4-FFF2-40B4-BE49-F238E27FC236}">
                <a16:creationId xmlns:a16="http://schemas.microsoft.com/office/drawing/2014/main" id="{B8E08B12-0AD1-4638-9B57-8E336D5AF2E2}"/>
              </a:ext>
            </a:extLst>
          </p:cNvPr>
          <p:cNvSpPr txBox="1"/>
          <p:nvPr/>
        </p:nvSpPr>
        <p:spPr>
          <a:xfrm>
            <a:off x="453842" y="2621709"/>
            <a:ext cx="1214847" cy="430887"/>
          </a:xfrm>
          <a:prstGeom prst="rect">
            <a:avLst/>
          </a:prstGeom>
          <a:noFill/>
        </p:spPr>
        <p:txBody>
          <a:bodyPr wrap="square">
            <a:spAutoFit/>
          </a:bodyPr>
          <a:lstStyle/>
          <a:p>
            <a:pPr algn="ctr"/>
            <a:r>
              <a:rPr lang="en-US" sz="2200" b="1">
                <a:latin typeface="Times New Roman" panose="02020603050405020304" pitchFamily="18" charset="0"/>
                <a:cs typeface="Times New Roman" panose="02020603050405020304" pitchFamily="18" charset="0"/>
              </a:rPr>
              <a:t>Birds</a:t>
            </a:r>
            <a:endParaRPr lang="en-US" sz="22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C6B5787-876B-4E5E-8B3F-03D88AD5991E}"/>
              </a:ext>
            </a:extLst>
          </p:cNvPr>
          <p:cNvSpPr txBox="1"/>
          <p:nvPr/>
        </p:nvSpPr>
        <p:spPr>
          <a:xfrm>
            <a:off x="1949270" y="2621709"/>
            <a:ext cx="1567542" cy="430887"/>
          </a:xfrm>
          <a:prstGeom prst="rect">
            <a:avLst/>
          </a:prstGeom>
          <a:noFill/>
        </p:spPr>
        <p:txBody>
          <a:bodyPr wrap="square">
            <a:spAutoFit/>
          </a:bodyPr>
          <a:lstStyle/>
          <a:p>
            <a:pPr algn="ctr"/>
            <a:r>
              <a:rPr lang="en-US" sz="2200" b="1">
                <a:latin typeface="Times New Roman" panose="02020603050405020304" pitchFamily="18" charset="0"/>
                <a:cs typeface="Times New Roman" panose="02020603050405020304" pitchFamily="18" charset="0"/>
              </a:rPr>
              <a:t>Mammals</a:t>
            </a:r>
          </a:p>
        </p:txBody>
      </p:sp>
      <p:sp>
        <p:nvSpPr>
          <p:cNvPr id="16" name="TextBox 15">
            <a:extLst>
              <a:ext uri="{FF2B5EF4-FFF2-40B4-BE49-F238E27FC236}">
                <a16:creationId xmlns:a16="http://schemas.microsoft.com/office/drawing/2014/main" id="{F5CD6FC6-AB5E-4588-A2EF-0B17E9563270}"/>
              </a:ext>
            </a:extLst>
          </p:cNvPr>
          <p:cNvSpPr txBox="1"/>
          <p:nvPr/>
        </p:nvSpPr>
        <p:spPr>
          <a:xfrm>
            <a:off x="3655859" y="2621709"/>
            <a:ext cx="1567542" cy="430887"/>
          </a:xfrm>
          <a:prstGeom prst="rect">
            <a:avLst/>
          </a:prstGeom>
          <a:noFill/>
        </p:spPr>
        <p:txBody>
          <a:bodyPr wrap="square">
            <a:spAutoFit/>
          </a:bodyPr>
          <a:lstStyle/>
          <a:p>
            <a:pPr algn="ctr"/>
            <a:r>
              <a:rPr lang="en-US" sz="2200" b="1">
                <a:latin typeface="Times New Roman" panose="02020603050405020304" pitchFamily="18" charset="0"/>
                <a:cs typeface="Times New Roman" panose="02020603050405020304" pitchFamily="18" charset="0"/>
              </a:rPr>
              <a:t>Reptiles</a:t>
            </a:r>
          </a:p>
        </p:txBody>
      </p:sp>
      <p:sp>
        <p:nvSpPr>
          <p:cNvPr id="17" name="TextBox 16">
            <a:extLst>
              <a:ext uri="{FF2B5EF4-FFF2-40B4-BE49-F238E27FC236}">
                <a16:creationId xmlns:a16="http://schemas.microsoft.com/office/drawing/2014/main" id="{26E3C177-7D98-437E-9A4C-9DEAE27D10BE}"/>
              </a:ext>
            </a:extLst>
          </p:cNvPr>
          <p:cNvSpPr txBox="1"/>
          <p:nvPr/>
        </p:nvSpPr>
        <p:spPr>
          <a:xfrm>
            <a:off x="5151959" y="2621709"/>
            <a:ext cx="1922854" cy="430887"/>
          </a:xfrm>
          <a:prstGeom prst="rect">
            <a:avLst/>
          </a:prstGeom>
          <a:noFill/>
        </p:spPr>
        <p:txBody>
          <a:bodyPr wrap="square">
            <a:spAutoFit/>
          </a:bodyPr>
          <a:lstStyle/>
          <a:p>
            <a:pPr algn="ctr"/>
            <a:r>
              <a:rPr lang="en-US" sz="2200" b="1">
                <a:latin typeface="Times New Roman" panose="02020603050405020304" pitchFamily="18" charset="0"/>
                <a:cs typeface="Times New Roman" panose="02020603050405020304" pitchFamily="18" charset="0"/>
              </a:rPr>
              <a:t>Amphibians</a:t>
            </a:r>
          </a:p>
        </p:txBody>
      </p:sp>
      <p:sp>
        <p:nvSpPr>
          <p:cNvPr id="18" name="TextBox 17">
            <a:extLst>
              <a:ext uri="{FF2B5EF4-FFF2-40B4-BE49-F238E27FC236}">
                <a16:creationId xmlns:a16="http://schemas.microsoft.com/office/drawing/2014/main" id="{4306315D-2FDE-431B-A15C-4B3204B93162}"/>
              </a:ext>
            </a:extLst>
          </p:cNvPr>
          <p:cNvSpPr txBox="1"/>
          <p:nvPr/>
        </p:nvSpPr>
        <p:spPr>
          <a:xfrm>
            <a:off x="6816054" y="2621709"/>
            <a:ext cx="1922854" cy="769441"/>
          </a:xfrm>
          <a:prstGeom prst="rect">
            <a:avLst/>
          </a:prstGeom>
          <a:noFill/>
        </p:spPr>
        <p:txBody>
          <a:bodyPr wrap="square">
            <a:spAutoFit/>
          </a:bodyPr>
          <a:lstStyle/>
          <a:p>
            <a:pPr algn="ctr"/>
            <a:r>
              <a:rPr lang="en-US" sz="2200" b="1" dirty="0">
                <a:latin typeface="Times New Roman" panose="02020603050405020304" pitchFamily="18" charset="0"/>
                <a:cs typeface="Times New Roman" panose="02020603050405020304" pitchFamily="18" charset="0"/>
              </a:rPr>
              <a:t>Butterflies and Moths</a:t>
            </a:r>
          </a:p>
        </p:txBody>
      </p:sp>
      <p:sp>
        <p:nvSpPr>
          <p:cNvPr id="20" name="TextBox 19">
            <a:extLst>
              <a:ext uri="{FF2B5EF4-FFF2-40B4-BE49-F238E27FC236}">
                <a16:creationId xmlns:a16="http://schemas.microsoft.com/office/drawing/2014/main" id="{8762E23D-A274-472A-B95D-A870F4EFE576}"/>
              </a:ext>
            </a:extLst>
          </p:cNvPr>
          <p:cNvSpPr txBox="1"/>
          <p:nvPr/>
        </p:nvSpPr>
        <p:spPr>
          <a:xfrm>
            <a:off x="8570913" y="2621709"/>
            <a:ext cx="1922854" cy="430887"/>
          </a:xfrm>
          <a:prstGeom prst="rect">
            <a:avLst/>
          </a:prstGeom>
          <a:noFill/>
        </p:spPr>
        <p:txBody>
          <a:bodyPr wrap="square">
            <a:spAutoFit/>
          </a:bodyPr>
          <a:lstStyle/>
          <a:p>
            <a:pPr algn="ctr"/>
            <a:r>
              <a:rPr lang="en-US" sz="2200" b="1">
                <a:latin typeface="Times New Roman" panose="02020603050405020304" pitchFamily="18" charset="0"/>
                <a:cs typeface="Times New Roman" panose="02020603050405020304" pitchFamily="18" charset="0"/>
              </a:rPr>
              <a:t>Dragonfly</a:t>
            </a:r>
          </a:p>
        </p:txBody>
      </p:sp>
      <p:sp>
        <p:nvSpPr>
          <p:cNvPr id="21" name="TextBox 20">
            <a:extLst>
              <a:ext uri="{FF2B5EF4-FFF2-40B4-BE49-F238E27FC236}">
                <a16:creationId xmlns:a16="http://schemas.microsoft.com/office/drawing/2014/main" id="{F4FA7E2A-9FCC-45F6-9754-45FB9AF7E8F7}"/>
              </a:ext>
            </a:extLst>
          </p:cNvPr>
          <p:cNvSpPr txBox="1"/>
          <p:nvPr/>
        </p:nvSpPr>
        <p:spPr>
          <a:xfrm>
            <a:off x="10151581" y="2283155"/>
            <a:ext cx="1922854" cy="769441"/>
          </a:xfrm>
          <a:prstGeom prst="rect">
            <a:avLst/>
          </a:prstGeom>
          <a:noFill/>
        </p:spPr>
        <p:txBody>
          <a:bodyPr wrap="square">
            <a:spAutoFit/>
          </a:bodyPr>
          <a:lstStyle/>
          <a:p>
            <a:pPr algn="ctr"/>
            <a:r>
              <a:rPr lang="en-US" sz="2200" b="1">
                <a:latin typeface="Times New Roman" panose="02020603050405020304" pitchFamily="18" charset="0"/>
                <a:cs typeface="Times New Roman" panose="02020603050405020304" pitchFamily="18" charset="0"/>
              </a:rPr>
              <a:t>Aquatic Fauna</a:t>
            </a:r>
          </a:p>
        </p:txBody>
      </p:sp>
      <p:pic>
        <p:nvPicPr>
          <p:cNvPr id="24" name="Graphic 23">
            <a:extLst>
              <a:ext uri="{FF2B5EF4-FFF2-40B4-BE49-F238E27FC236}">
                <a16:creationId xmlns:a16="http://schemas.microsoft.com/office/drawing/2014/main" id="{DFEAE452-26D2-4099-83F0-948F66F212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084" y="1935764"/>
            <a:ext cx="958712" cy="760542"/>
          </a:xfrm>
          <a:prstGeom prst="rect">
            <a:avLst/>
          </a:prstGeom>
        </p:spPr>
      </p:pic>
      <p:pic>
        <p:nvPicPr>
          <p:cNvPr id="25" name="Graphic 24">
            <a:extLst>
              <a:ext uri="{FF2B5EF4-FFF2-40B4-BE49-F238E27FC236}">
                <a16:creationId xmlns:a16="http://schemas.microsoft.com/office/drawing/2014/main" id="{215CFE73-C280-4940-81FB-243668EA8C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37358" y="1848650"/>
            <a:ext cx="991365" cy="784831"/>
          </a:xfrm>
          <a:prstGeom prst="rect">
            <a:avLst/>
          </a:prstGeom>
        </p:spPr>
      </p:pic>
      <p:pic>
        <p:nvPicPr>
          <p:cNvPr id="27" name="Graphic 26">
            <a:extLst>
              <a:ext uri="{FF2B5EF4-FFF2-40B4-BE49-F238E27FC236}">
                <a16:creationId xmlns:a16="http://schemas.microsoft.com/office/drawing/2014/main" id="{D20FC490-A365-4663-9C5B-4C2F617EDE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841591">
            <a:off x="4046711" y="1900714"/>
            <a:ext cx="617845" cy="846363"/>
          </a:xfrm>
          <a:prstGeom prst="rect">
            <a:avLst/>
          </a:prstGeom>
        </p:spPr>
      </p:pic>
      <p:grpSp>
        <p:nvGrpSpPr>
          <p:cNvPr id="62" name="Group 61">
            <a:extLst>
              <a:ext uri="{FF2B5EF4-FFF2-40B4-BE49-F238E27FC236}">
                <a16:creationId xmlns:a16="http://schemas.microsoft.com/office/drawing/2014/main" id="{DD9B5318-6F39-44EE-A001-E34148498421}"/>
              </a:ext>
            </a:extLst>
          </p:cNvPr>
          <p:cNvGrpSpPr/>
          <p:nvPr/>
        </p:nvGrpSpPr>
        <p:grpSpPr>
          <a:xfrm>
            <a:off x="99839" y="3131482"/>
            <a:ext cx="1922853" cy="2346655"/>
            <a:chOff x="99839" y="3651578"/>
            <a:chExt cx="1922853" cy="2346655"/>
          </a:xfrm>
        </p:grpSpPr>
        <p:sp>
          <p:nvSpPr>
            <p:cNvPr id="23" name="TextBox 22">
              <a:extLst>
                <a:ext uri="{FF2B5EF4-FFF2-40B4-BE49-F238E27FC236}">
                  <a16:creationId xmlns:a16="http://schemas.microsoft.com/office/drawing/2014/main" id="{FCB48701-F34A-4058-86FE-5A03FAA71D0E}"/>
                </a:ext>
              </a:extLst>
            </p:cNvPr>
            <p:cNvSpPr txBox="1"/>
            <p:nvPr/>
          </p:nvSpPr>
          <p:spPr>
            <a:xfrm>
              <a:off x="218711" y="3651578"/>
              <a:ext cx="1685109" cy="2185214"/>
            </a:xfrm>
            <a:prstGeom prst="rect">
              <a:avLst/>
            </a:prstGeom>
            <a:noFill/>
          </p:spPr>
          <p:txBody>
            <a:bodyPr wrap="square">
              <a:spAutoFit/>
            </a:bodyPr>
            <a:lstStyle/>
            <a:p>
              <a:pPr algn="ctr"/>
              <a:r>
                <a:rPr lang="en-US" sz="5000" dirty="0">
                  <a:solidFill>
                    <a:srgbClr val="00B050"/>
                  </a:solidFill>
                  <a:latin typeface="Times New Roman" panose="02020603050405020304" pitchFamily="18" charset="0"/>
                  <a:cs typeface="Times New Roman" panose="02020603050405020304" pitchFamily="18" charset="0"/>
                </a:rPr>
                <a:t>182</a:t>
              </a:r>
              <a:r>
                <a:rPr lang="en-US" dirty="0">
                  <a:solidFill>
                    <a:srgbClr val="00B050"/>
                  </a:solidFill>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5000" dirty="0">
                  <a:solidFill>
                    <a:srgbClr val="D48D0D"/>
                  </a:solidFill>
                  <a:latin typeface="Times New Roman" panose="02020603050405020304" pitchFamily="18" charset="0"/>
                  <a:cs typeface="Times New Roman" panose="02020603050405020304" pitchFamily="18" charset="0"/>
                </a:rPr>
                <a:t>73</a:t>
              </a:r>
            </a:p>
            <a:p>
              <a:pPr algn="ctr"/>
              <a:r>
                <a:rPr lang="en-US" dirty="0">
                  <a:latin typeface="Times New Roman" panose="02020603050405020304" pitchFamily="18" charset="0"/>
                  <a:cs typeface="Times New Roman" panose="02020603050405020304" pitchFamily="18" charset="0"/>
                </a:rPr>
                <a:t> </a:t>
              </a:r>
              <a:endParaRPr lang="en-US" dirty="0">
                <a:solidFill>
                  <a:srgbClr val="D48D0D"/>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4E355633-9796-432C-ABF9-E9C7076C59FB}"/>
                </a:ext>
              </a:extLst>
            </p:cNvPr>
            <p:cNvSpPr txBox="1"/>
            <p:nvPr/>
          </p:nvSpPr>
          <p:spPr>
            <a:xfrm>
              <a:off x="510486" y="4328247"/>
              <a:ext cx="1101558" cy="369332"/>
            </a:xfrm>
            <a:prstGeom prst="rect">
              <a:avLst/>
            </a:prstGeom>
            <a:noFill/>
          </p:spPr>
          <p:txBody>
            <a:bodyPr wrap="square">
              <a:spAutoFit/>
            </a:bodyPr>
            <a:lstStyle/>
            <a:p>
              <a:pPr algn="ctr"/>
              <a:r>
                <a:rPr lang="en-US" dirty="0">
                  <a:solidFill>
                    <a:srgbClr val="25A752"/>
                  </a:solidFill>
                  <a:latin typeface="Times New Roman" panose="02020603050405020304" pitchFamily="18" charset="0"/>
                  <a:cs typeface="Times New Roman" panose="02020603050405020304" pitchFamily="18" charset="0"/>
                </a:rPr>
                <a:t>species, </a:t>
              </a:r>
              <a:endParaRPr lang="en-US" dirty="0">
                <a:solidFill>
                  <a:srgbClr val="25A752"/>
                </a:solidFill>
              </a:endParaRPr>
            </a:p>
          </p:txBody>
        </p:sp>
        <p:sp>
          <p:nvSpPr>
            <p:cNvPr id="32" name="TextBox 31">
              <a:extLst>
                <a:ext uri="{FF2B5EF4-FFF2-40B4-BE49-F238E27FC236}">
                  <a16:creationId xmlns:a16="http://schemas.microsoft.com/office/drawing/2014/main" id="{68B27AEC-883B-41B0-80B0-64964A3DFC5E}"/>
                </a:ext>
              </a:extLst>
            </p:cNvPr>
            <p:cNvSpPr txBox="1"/>
            <p:nvPr/>
          </p:nvSpPr>
          <p:spPr>
            <a:xfrm>
              <a:off x="99839" y="5351902"/>
              <a:ext cx="1922853" cy="646331"/>
            </a:xfrm>
            <a:prstGeom prst="rect">
              <a:avLst/>
            </a:prstGeom>
            <a:noFill/>
          </p:spPr>
          <p:txBody>
            <a:bodyPr wrap="square">
              <a:spAutoFit/>
            </a:bodyPr>
            <a:lstStyle/>
            <a:p>
              <a:pPr algn="ctr"/>
              <a:r>
                <a:rPr lang="en-US">
                  <a:solidFill>
                    <a:srgbClr val="D48D0D"/>
                  </a:solidFill>
                  <a:latin typeface="Times New Roman" panose="02020603050405020304" pitchFamily="18" charset="0"/>
                  <a:cs typeface="Times New Roman" panose="02020603050405020304" pitchFamily="18" charset="0"/>
                </a:rPr>
                <a:t>of conservation significance</a:t>
              </a:r>
              <a:endParaRPr lang="en-US"/>
            </a:p>
          </p:txBody>
        </p:sp>
      </p:grpSp>
      <p:grpSp>
        <p:nvGrpSpPr>
          <p:cNvPr id="61" name="Group 60">
            <a:extLst>
              <a:ext uri="{FF2B5EF4-FFF2-40B4-BE49-F238E27FC236}">
                <a16:creationId xmlns:a16="http://schemas.microsoft.com/office/drawing/2014/main" id="{D3C618C3-581E-4FFC-8C24-7B34D440A80F}"/>
              </a:ext>
            </a:extLst>
          </p:cNvPr>
          <p:cNvGrpSpPr/>
          <p:nvPr/>
        </p:nvGrpSpPr>
        <p:grpSpPr>
          <a:xfrm>
            <a:off x="1774062" y="3131482"/>
            <a:ext cx="1922853" cy="2346655"/>
            <a:chOff x="1745759" y="3651578"/>
            <a:chExt cx="1922853" cy="2346655"/>
          </a:xfrm>
        </p:grpSpPr>
        <p:sp>
          <p:nvSpPr>
            <p:cNvPr id="33" name="TextBox 32">
              <a:extLst>
                <a:ext uri="{FF2B5EF4-FFF2-40B4-BE49-F238E27FC236}">
                  <a16:creationId xmlns:a16="http://schemas.microsoft.com/office/drawing/2014/main" id="{A9D6DAFC-CE32-4C22-8E3A-FBDDE581AC02}"/>
                </a:ext>
              </a:extLst>
            </p:cNvPr>
            <p:cNvSpPr txBox="1"/>
            <p:nvPr/>
          </p:nvSpPr>
          <p:spPr>
            <a:xfrm>
              <a:off x="1864631" y="3651578"/>
              <a:ext cx="1685109" cy="2185214"/>
            </a:xfrm>
            <a:prstGeom prst="rect">
              <a:avLst/>
            </a:prstGeom>
            <a:noFill/>
          </p:spPr>
          <p:txBody>
            <a:bodyPr wrap="square">
              <a:spAutoFit/>
            </a:bodyPr>
            <a:lstStyle/>
            <a:p>
              <a:pPr algn="ctr"/>
              <a:r>
                <a:rPr lang="en-US" sz="5000" dirty="0">
                  <a:solidFill>
                    <a:srgbClr val="00B050"/>
                  </a:solidFill>
                  <a:latin typeface="Times New Roman" panose="02020603050405020304" pitchFamily="18" charset="0"/>
                  <a:cs typeface="Times New Roman" panose="02020603050405020304" pitchFamily="18" charset="0"/>
                </a:rPr>
                <a:t>32</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5000" dirty="0">
                  <a:solidFill>
                    <a:srgbClr val="D48D0D"/>
                  </a:solidFill>
                  <a:latin typeface="Times New Roman" panose="02020603050405020304" pitchFamily="18" charset="0"/>
                  <a:cs typeface="Times New Roman" panose="02020603050405020304" pitchFamily="18" charset="0"/>
                </a:rPr>
                <a:t>25</a:t>
              </a:r>
            </a:p>
            <a:p>
              <a:pPr algn="ctr"/>
              <a:r>
                <a:rPr lang="en-US" dirty="0">
                  <a:latin typeface="Times New Roman" panose="02020603050405020304" pitchFamily="18" charset="0"/>
                  <a:cs typeface="Times New Roman" panose="02020603050405020304" pitchFamily="18" charset="0"/>
                </a:rPr>
                <a:t> </a:t>
              </a:r>
              <a:endParaRPr lang="en-US" dirty="0">
                <a:solidFill>
                  <a:srgbClr val="D48D0D"/>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CF8E73F3-E816-40D5-84DA-3D1A622B2F92}"/>
                </a:ext>
              </a:extLst>
            </p:cNvPr>
            <p:cNvSpPr txBox="1"/>
            <p:nvPr/>
          </p:nvSpPr>
          <p:spPr>
            <a:xfrm>
              <a:off x="2156406" y="4328247"/>
              <a:ext cx="1101558" cy="369332"/>
            </a:xfrm>
            <a:prstGeom prst="rect">
              <a:avLst/>
            </a:prstGeom>
            <a:noFill/>
          </p:spPr>
          <p:txBody>
            <a:bodyPr wrap="square">
              <a:spAutoFit/>
            </a:bodyPr>
            <a:lstStyle/>
            <a:p>
              <a:pPr algn="ctr"/>
              <a:r>
                <a:rPr lang="en-US">
                  <a:solidFill>
                    <a:srgbClr val="25A752"/>
                  </a:solidFill>
                  <a:latin typeface="Times New Roman" panose="02020603050405020304" pitchFamily="18" charset="0"/>
                  <a:cs typeface="Times New Roman" panose="02020603050405020304" pitchFamily="18" charset="0"/>
                </a:rPr>
                <a:t>species, </a:t>
              </a:r>
              <a:endParaRPr lang="en-US">
                <a:solidFill>
                  <a:srgbClr val="25A752"/>
                </a:solidFill>
              </a:endParaRPr>
            </a:p>
          </p:txBody>
        </p:sp>
        <p:sp>
          <p:nvSpPr>
            <p:cNvPr id="35" name="TextBox 34">
              <a:extLst>
                <a:ext uri="{FF2B5EF4-FFF2-40B4-BE49-F238E27FC236}">
                  <a16:creationId xmlns:a16="http://schemas.microsoft.com/office/drawing/2014/main" id="{884C8CC3-FCE1-43BA-93DF-218ED4696372}"/>
                </a:ext>
              </a:extLst>
            </p:cNvPr>
            <p:cNvSpPr txBox="1"/>
            <p:nvPr/>
          </p:nvSpPr>
          <p:spPr>
            <a:xfrm>
              <a:off x="1745759" y="5351902"/>
              <a:ext cx="1922853" cy="646331"/>
            </a:xfrm>
            <a:prstGeom prst="rect">
              <a:avLst/>
            </a:prstGeom>
            <a:noFill/>
          </p:spPr>
          <p:txBody>
            <a:bodyPr wrap="square">
              <a:spAutoFit/>
            </a:bodyPr>
            <a:lstStyle/>
            <a:p>
              <a:pPr algn="ctr"/>
              <a:r>
                <a:rPr lang="en-US">
                  <a:solidFill>
                    <a:srgbClr val="D48D0D"/>
                  </a:solidFill>
                  <a:latin typeface="Times New Roman" panose="02020603050405020304" pitchFamily="18" charset="0"/>
                  <a:cs typeface="Times New Roman" panose="02020603050405020304" pitchFamily="18" charset="0"/>
                </a:rPr>
                <a:t>of conservation significance</a:t>
              </a:r>
              <a:endParaRPr lang="en-US"/>
            </a:p>
          </p:txBody>
        </p:sp>
      </p:grpSp>
      <p:grpSp>
        <p:nvGrpSpPr>
          <p:cNvPr id="60" name="Group 59">
            <a:extLst>
              <a:ext uri="{FF2B5EF4-FFF2-40B4-BE49-F238E27FC236}">
                <a16:creationId xmlns:a16="http://schemas.microsoft.com/office/drawing/2014/main" id="{7F0F9BBA-03ED-464F-B7FD-7C4E2BA73DEC}"/>
              </a:ext>
            </a:extLst>
          </p:cNvPr>
          <p:cNvGrpSpPr/>
          <p:nvPr/>
        </p:nvGrpSpPr>
        <p:grpSpPr>
          <a:xfrm>
            <a:off x="3448285" y="3131482"/>
            <a:ext cx="1922853" cy="2346655"/>
            <a:chOff x="3496182" y="3651578"/>
            <a:chExt cx="1922853" cy="2346655"/>
          </a:xfrm>
        </p:grpSpPr>
        <p:sp>
          <p:nvSpPr>
            <p:cNvPr id="36" name="TextBox 35">
              <a:extLst>
                <a:ext uri="{FF2B5EF4-FFF2-40B4-BE49-F238E27FC236}">
                  <a16:creationId xmlns:a16="http://schemas.microsoft.com/office/drawing/2014/main" id="{AE7F8843-B38C-4EC4-AD7C-83C894B62502}"/>
                </a:ext>
              </a:extLst>
            </p:cNvPr>
            <p:cNvSpPr txBox="1"/>
            <p:nvPr/>
          </p:nvSpPr>
          <p:spPr>
            <a:xfrm>
              <a:off x="3615054" y="3651578"/>
              <a:ext cx="1685109" cy="2185214"/>
            </a:xfrm>
            <a:prstGeom prst="rect">
              <a:avLst/>
            </a:prstGeom>
            <a:noFill/>
          </p:spPr>
          <p:txBody>
            <a:bodyPr wrap="square">
              <a:spAutoFit/>
            </a:bodyPr>
            <a:lstStyle/>
            <a:p>
              <a:pPr algn="ctr"/>
              <a:r>
                <a:rPr lang="en-US" sz="5000" dirty="0">
                  <a:solidFill>
                    <a:srgbClr val="00B050"/>
                  </a:solidFill>
                  <a:latin typeface="Times New Roman" panose="02020603050405020304" pitchFamily="18" charset="0"/>
                  <a:cs typeface="Times New Roman" panose="02020603050405020304" pitchFamily="18" charset="0"/>
                </a:rPr>
                <a:t>23</a:t>
              </a:r>
              <a:r>
                <a:rPr lang="en-US" dirty="0">
                  <a:solidFill>
                    <a:srgbClr val="00B050"/>
                  </a:solidFill>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5000" dirty="0">
                  <a:solidFill>
                    <a:srgbClr val="D48D0D"/>
                  </a:solidFill>
                  <a:latin typeface="Times New Roman" panose="02020603050405020304" pitchFamily="18" charset="0"/>
                  <a:cs typeface="Times New Roman" panose="02020603050405020304" pitchFamily="18" charset="0"/>
                </a:rPr>
                <a:t>14</a:t>
              </a:r>
            </a:p>
            <a:p>
              <a:pPr algn="ctr"/>
              <a:r>
                <a:rPr lang="en-US" dirty="0">
                  <a:latin typeface="Times New Roman" panose="02020603050405020304" pitchFamily="18" charset="0"/>
                  <a:cs typeface="Times New Roman" panose="02020603050405020304" pitchFamily="18" charset="0"/>
                </a:rPr>
                <a:t> </a:t>
              </a:r>
              <a:endParaRPr lang="en-US" dirty="0">
                <a:solidFill>
                  <a:srgbClr val="D48D0D"/>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5C5ECE80-74A9-4BA3-9B3E-21DDD9EDAAFB}"/>
                </a:ext>
              </a:extLst>
            </p:cNvPr>
            <p:cNvSpPr txBox="1"/>
            <p:nvPr/>
          </p:nvSpPr>
          <p:spPr>
            <a:xfrm>
              <a:off x="3906829" y="4328247"/>
              <a:ext cx="1101558" cy="369332"/>
            </a:xfrm>
            <a:prstGeom prst="rect">
              <a:avLst/>
            </a:prstGeom>
            <a:noFill/>
          </p:spPr>
          <p:txBody>
            <a:bodyPr wrap="square">
              <a:spAutoFit/>
            </a:bodyPr>
            <a:lstStyle/>
            <a:p>
              <a:pPr algn="ctr"/>
              <a:r>
                <a:rPr lang="en-US">
                  <a:solidFill>
                    <a:srgbClr val="25A752"/>
                  </a:solidFill>
                  <a:latin typeface="Times New Roman" panose="02020603050405020304" pitchFamily="18" charset="0"/>
                  <a:cs typeface="Times New Roman" panose="02020603050405020304" pitchFamily="18" charset="0"/>
                </a:rPr>
                <a:t>species, </a:t>
              </a:r>
              <a:endParaRPr lang="en-US">
                <a:solidFill>
                  <a:srgbClr val="25A752"/>
                </a:solidFill>
              </a:endParaRPr>
            </a:p>
          </p:txBody>
        </p:sp>
        <p:sp>
          <p:nvSpPr>
            <p:cNvPr id="38" name="TextBox 37">
              <a:extLst>
                <a:ext uri="{FF2B5EF4-FFF2-40B4-BE49-F238E27FC236}">
                  <a16:creationId xmlns:a16="http://schemas.microsoft.com/office/drawing/2014/main" id="{707BA759-FE3B-42FF-BFE9-44CF94C6C7F8}"/>
                </a:ext>
              </a:extLst>
            </p:cNvPr>
            <p:cNvSpPr txBox="1"/>
            <p:nvPr/>
          </p:nvSpPr>
          <p:spPr>
            <a:xfrm>
              <a:off x="3496182" y="5351902"/>
              <a:ext cx="1922853" cy="646331"/>
            </a:xfrm>
            <a:prstGeom prst="rect">
              <a:avLst/>
            </a:prstGeom>
            <a:noFill/>
          </p:spPr>
          <p:txBody>
            <a:bodyPr wrap="square">
              <a:spAutoFit/>
            </a:bodyPr>
            <a:lstStyle/>
            <a:p>
              <a:pPr algn="ctr"/>
              <a:r>
                <a:rPr lang="en-US">
                  <a:solidFill>
                    <a:srgbClr val="D48D0D"/>
                  </a:solidFill>
                  <a:latin typeface="Times New Roman" panose="02020603050405020304" pitchFamily="18" charset="0"/>
                  <a:cs typeface="Times New Roman" panose="02020603050405020304" pitchFamily="18" charset="0"/>
                </a:rPr>
                <a:t>of conservation significance</a:t>
              </a:r>
              <a:endParaRPr lang="en-US"/>
            </a:p>
          </p:txBody>
        </p:sp>
      </p:grpSp>
      <p:grpSp>
        <p:nvGrpSpPr>
          <p:cNvPr id="59" name="Group 58">
            <a:extLst>
              <a:ext uri="{FF2B5EF4-FFF2-40B4-BE49-F238E27FC236}">
                <a16:creationId xmlns:a16="http://schemas.microsoft.com/office/drawing/2014/main" id="{71CBAE5B-F69E-4D3B-BA37-5893B9C91AB4}"/>
              </a:ext>
            </a:extLst>
          </p:cNvPr>
          <p:cNvGrpSpPr/>
          <p:nvPr/>
        </p:nvGrpSpPr>
        <p:grpSpPr>
          <a:xfrm>
            <a:off x="5122508" y="3131482"/>
            <a:ext cx="1922853" cy="2346655"/>
            <a:chOff x="5233542" y="3651578"/>
            <a:chExt cx="1922853" cy="2346655"/>
          </a:xfrm>
        </p:grpSpPr>
        <p:sp>
          <p:nvSpPr>
            <p:cNvPr id="39" name="TextBox 38">
              <a:extLst>
                <a:ext uri="{FF2B5EF4-FFF2-40B4-BE49-F238E27FC236}">
                  <a16:creationId xmlns:a16="http://schemas.microsoft.com/office/drawing/2014/main" id="{1EC9297F-7B50-4B5F-9C38-763E3F911601}"/>
                </a:ext>
              </a:extLst>
            </p:cNvPr>
            <p:cNvSpPr txBox="1"/>
            <p:nvPr/>
          </p:nvSpPr>
          <p:spPr>
            <a:xfrm>
              <a:off x="5352414" y="3651578"/>
              <a:ext cx="1685109" cy="2185214"/>
            </a:xfrm>
            <a:prstGeom prst="rect">
              <a:avLst/>
            </a:prstGeom>
            <a:noFill/>
          </p:spPr>
          <p:txBody>
            <a:bodyPr wrap="square">
              <a:spAutoFit/>
            </a:bodyPr>
            <a:lstStyle/>
            <a:p>
              <a:pPr algn="ctr"/>
              <a:r>
                <a:rPr lang="en-US" sz="5000" dirty="0">
                  <a:solidFill>
                    <a:srgbClr val="00B050"/>
                  </a:solidFill>
                  <a:latin typeface="Times New Roman" panose="02020603050405020304" pitchFamily="18" charset="0"/>
                  <a:cs typeface="Times New Roman" panose="02020603050405020304" pitchFamily="18" charset="0"/>
                </a:rPr>
                <a:t>11</a:t>
              </a:r>
              <a:r>
                <a:rPr lang="en-US" dirty="0">
                  <a:solidFill>
                    <a:srgbClr val="00B050"/>
                  </a:solidFill>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5000" dirty="0">
                  <a:solidFill>
                    <a:srgbClr val="D48D0D"/>
                  </a:solidFill>
                  <a:latin typeface="Times New Roman" panose="02020603050405020304" pitchFamily="18" charset="0"/>
                  <a:cs typeface="Times New Roman" panose="02020603050405020304" pitchFamily="18" charset="0"/>
                </a:rPr>
                <a:t>2</a:t>
              </a:r>
            </a:p>
            <a:p>
              <a:pPr algn="ctr"/>
              <a:r>
                <a:rPr lang="en-US" dirty="0">
                  <a:latin typeface="Times New Roman" panose="02020603050405020304" pitchFamily="18" charset="0"/>
                  <a:cs typeface="Times New Roman" panose="02020603050405020304" pitchFamily="18" charset="0"/>
                </a:rPr>
                <a:t> </a:t>
              </a:r>
              <a:endParaRPr lang="en-US" dirty="0">
                <a:solidFill>
                  <a:srgbClr val="D48D0D"/>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24FE0EF8-A5C8-486D-9806-14C94A77C856}"/>
                </a:ext>
              </a:extLst>
            </p:cNvPr>
            <p:cNvSpPr txBox="1"/>
            <p:nvPr/>
          </p:nvSpPr>
          <p:spPr>
            <a:xfrm>
              <a:off x="5644189" y="4328247"/>
              <a:ext cx="1101558" cy="369332"/>
            </a:xfrm>
            <a:prstGeom prst="rect">
              <a:avLst/>
            </a:prstGeom>
            <a:noFill/>
          </p:spPr>
          <p:txBody>
            <a:bodyPr wrap="square">
              <a:spAutoFit/>
            </a:bodyPr>
            <a:lstStyle/>
            <a:p>
              <a:pPr algn="ctr"/>
              <a:r>
                <a:rPr lang="en-US">
                  <a:solidFill>
                    <a:srgbClr val="25A752"/>
                  </a:solidFill>
                  <a:latin typeface="Times New Roman" panose="02020603050405020304" pitchFamily="18" charset="0"/>
                  <a:cs typeface="Times New Roman" panose="02020603050405020304" pitchFamily="18" charset="0"/>
                </a:rPr>
                <a:t>species, </a:t>
              </a:r>
              <a:endParaRPr lang="en-US">
                <a:solidFill>
                  <a:srgbClr val="25A752"/>
                </a:solidFill>
              </a:endParaRPr>
            </a:p>
          </p:txBody>
        </p:sp>
        <p:sp>
          <p:nvSpPr>
            <p:cNvPr id="41" name="TextBox 40">
              <a:extLst>
                <a:ext uri="{FF2B5EF4-FFF2-40B4-BE49-F238E27FC236}">
                  <a16:creationId xmlns:a16="http://schemas.microsoft.com/office/drawing/2014/main" id="{8DAAF8C3-C57D-4213-B1C0-4D1C7BA8B03A}"/>
                </a:ext>
              </a:extLst>
            </p:cNvPr>
            <p:cNvSpPr txBox="1"/>
            <p:nvPr/>
          </p:nvSpPr>
          <p:spPr>
            <a:xfrm>
              <a:off x="5233542" y="5351902"/>
              <a:ext cx="1922853" cy="646331"/>
            </a:xfrm>
            <a:prstGeom prst="rect">
              <a:avLst/>
            </a:prstGeom>
            <a:noFill/>
          </p:spPr>
          <p:txBody>
            <a:bodyPr wrap="square">
              <a:spAutoFit/>
            </a:bodyPr>
            <a:lstStyle/>
            <a:p>
              <a:pPr algn="ctr"/>
              <a:r>
                <a:rPr lang="en-US">
                  <a:solidFill>
                    <a:srgbClr val="D48D0D"/>
                  </a:solidFill>
                  <a:latin typeface="Times New Roman" panose="02020603050405020304" pitchFamily="18" charset="0"/>
                  <a:cs typeface="Times New Roman" panose="02020603050405020304" pitchFamily="18" charset="0"/>
                </a:rPr>
                <a:t>of conservation significance</a:t>
              </a:r>
              <a:endParaRPr lang="en-US"/>
            </a:p>
          </p:txBody>
        </p:sp>
      </p:grpSp>
      <p:grpSp>
        <p:nvGrpSpPr>
          <p:cNvPr id="58" name="Group 57">
            <a:extLst>
              <a:ext uri="{FF2B5EF4-FFF2-40B4-BE49-F238E27FC236}">
                <a16:creationId xmlns:a16="http://schemas.microsoft.com/office/drawing/2014/main" id="{FB7FAE0B-2131-4FFC-852A-2E2BCAA2DF12}"/>
              </a:ext>
            </a:extLst>
          </p:cNvPr>
          <p:cNvGrpSpPr/>
          <p:nvPr/>
        </p:nvGrpSpPr>
        <p:grpSpPr>
          <a:xfrm>
            <a:off x="6796731" y="3220629"/>
            <a:ext cx="1922853" cy="2257508"/>
            <a:chOff x="6761896" y="3740725"/>
            <a:chExt cx="1922853" cy="2257508"/>
          </a:xfrm>
        </p:grpSpPr>
        <p:sp>
          <p:nvSpPr>
            <p:cNvPr id="42" name="TextBox 41">
              <a:extLst>
                <a:ext uri="{FF2B5EF4-FFF2-40B4-BE49-F238E27FC236}">
                  <a16:creationId xmlns:a16="http://schemas.microsoft.com/office/drawing/2014/main" id="{5CA0E434-C8F1-4B21-99C5-FA230FEA4AD4}"/>
                </a:ext>
              </a:extLst>
            </p:cNvPr>
            <p:cNvSpPr txBox="1"/>
            <p:nvPr/>
          </p:nvSpPr>
          <p:spPr>
            <a:xfrm>
              <a:off x="6880706" y="3740725"/>
              <a:ext cx="1800531" cy="2031325"/>
            </a:xfrm>
            <a:prstGeom prst="rect">
              <a:avLst/>
            </a:prstGeom>
            <a:noFill/>
          </p:spPr>
          <p:txBody>
            <a:bodyPr wrap="square">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118+729</a:t>
              </a:r>
            </a:p>
            <a:p>
              <a:pPr algn="ctr"/>
              <a:r>
                <a:rPr lang="en-US" dirty="0">
                  <a:solidFill>
                    <a:srgbClr val="00B050"/>
                  </a:solidFill>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3600" dirty="0">
                  <a:solidFill>
                    <a:srgbClr val="D48D0D"/>
                  </a:solidFill>
                  <a:latin typeface="Times New Roman" panose="02020603050405020304" pitchFamily="18" charset="0"/>
                  <a:cs typeface="Times New Roman" panose="02020603050405020304" pitchFamily="18" charset="0"/>
                </a:rPr>
                <a:t>11+107</a:t>
              </a:r>
            </a:p>
            <a:p>
              <a:pPr algn="ctr"/>
              <a:r>
                <a:rPr lang="en-US" dirty="0">
                  <a:latin typeface="Times New Roman" panose="02020603050405020304" pitchFamily="18" charset="0"/>
                  <a:cs typeface="Times New Roman" panose="02020603050405020304" pitchFamily="18" charset="0"/>
                </a:rPr>
                <a:t> </a:t>
              </a:r>
              <a:endParaRPr lang="en-US" dirty="0">
                <a:solidFill>
                  <a:srgbClr val="D48D0D"/>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EF3510E0-77F1-4DE2-9C81-B14825F4E948}"/>
                </a:ext>
              </a:extLst>
            </p:cNvPr>
            <p:cNvSpPr txBox="1"/>
            <p:nvPr/>
          </p:nvSpPr>
          <p:spPr>
            <a:xfrm>
              <a:off x="7203159" y="4319065"/>
              <a:ext cx="1101558" cy="369332"/>
            </a:xfrm>
            <a:prstGeom prst="rect">
              <a:avLst/>
            </a:prstGeom>
            <a:noFill/>
          </p:spPr>
          <p:txBody>
            <a:bodyPr wrap="square">
              <a:spAutoFit/>
            </a:bodyPr>
            <a:lstStyle/>
            <a:p>
              <a:pPr algn="ctr"/>
              <a:r>
                <a:rPr lang="en-US" dirty="0">
                  <a:solidFill>
                    <a:srgbClr val="25A752"/>
                  </a:solidFill>
                  <a:latin typeface="Times New Roman" panose="02020603050405020304" pitchFamily="18" charset="0"/>
                  <a:cs typeface="Times New Roman" panose="02020603050405020304" pitchFamily="18" charset="0"/>
                </a:rPr>
                <a:t>species, </a:t>
              </a:r>
              <a:endParaRPr lang="en-US" dirty="0">
                <a:solidFill>
                  <a:srgbClr val="25A752"/>
                </a:solidFill>
              </a:endParaRPr>
            </a:p>
          </p:txBody>
        </p:sp>
        <p:sp>
          <p:nvSpPr>
            <p:cNvPr id="44" name="TextBox 43">
              <a:extLst>
                <a:ext uri="{FF2B5EF4-FFF2-40B4-BE49-F238E27FC236}">
                  <a16:creationId xmlns:a16="http://schemas.microsoft.com/office/drawing/2014/main" id="{88A9E554-F39F-4F08-9C38-55E6A18486F5}"/>
                </a:ext>
              </a:extLst>
            </p:cNvPr>
            <p:cNvSpPr txBox="1"/>
            <p:nvPr/>
          </p:nvSpPr>
          <p:spPr>
            <a:xfrm>
              <a:off x="6761896" y="5351902"/>
              <a:ext cx="1922853" cy="646331"/>
            </a:xfrm>
            <a:prstGeom prst="rect">
              <a:avLst/>
            </a:prstGeom>
            <a:noFill/>
          </p:spPr>
          <p:txBody>
            <a:bodyPr wrap="square">
              <a:spAutoFit/>
            </a:bodyPr>
            <a:lstStyle/>
            <a:p>
              <a:pPr algn="ctr"/>
              <a:r>
                <a:rPr lang="en-US" dirty="0">
                  <a:solidFill>
                    <a:srgbClr val="D48D0D"/>
                  </a:solidFill>
                  <a:latin typeface="Times New Roman" panose="02020603050405020304" pitchFamily="18" charset="0"/>
                  <a:cs typeface="Times New Roman" panose="02020603050405020304" pitchFamily="18" charset="0"/>
                </a:rPr>
                <a:t>of conservation significance</a:t>
              </a:r>
              <a:endParaRPr lang="en-US" dirty="0"/>
            </a:p>
          </p:txBody>
        </p:sp>
      </p:grpSp>
      <p:grpSp>
        <p:nvGrpSpPr>
          <p:cNvPr id="57" name="Group 56">
            <a:extLst>
              <a:ext uri="{FF2B5EF4-FFF2-40B4-BE49-F238E27FC236}">
                <a16:creationId xmlns:a16="http://schemas.microsoft.com/office/drawing/2014/main" id="{B01BAEF4-A222-4026-8123-E9B9CDABEEB1}"/>
              </a:ext>
            </a:extLst>
          </p:cNvPr>
          <p:cNvGrpSpPr/>
          <p:nvPr/>
        </p:nvGrpSpPr>
        <p:grpSpPr>
          <a:xfrm>
            <a:off x="8470954" y="3131482"/>
            <a:ext cx="1922853" cy="2346655"/>
            <a:chOff x="8486193" y="3651578"/>
            <a:chExt cx="1922853" cy="2346655"/>
          </a:xfrm>
        </p:grpSpPr>
        <p:sp>
          <p:nvSpPr>
            <p:cNvPr id="45" name="TextBox 44">
              <a:extLst>
                <a:ext uri="{FF2B5EF4-FFF2-40B4-BE49-F238E27FC236}">
                  <a16:creationId xmlns:a16="http://schemas.microsoft.com/office/drawing/2014/main" id="{E904177D-51B1-4D8D-883E-9C382231B5EF}"/>
                </a:ext>
              </a:extLst>
            </p:cNvPr>
            <p:cNvSpPr txBox="1"/>
            <p:nvPr/>
          </p:nvSpPr>
          <p:spPr>
            <a:xfrm>
              <a:off x="8605065" y="3651578"/>
              <a:ext cx="1685109" cy="2185214"/>
            </a:xfrm>
            <a:prstGeom prst="rect">
              <a:avLst/>
            </a:prstGeom>
            <a:noFill/>
          </p:spPr>
          <p:txBody>
            <a:bodyPr wrap="square">
              <a:spAutoFit/>
            </a:bodyPr>
            <a:lstStyle/>
            <a:p>
              <a:pPr algn="ctr"/>
              <a:r>
                <a:rPr lang="en-US" sz="5000" dirty="0">
                  <a:solidFill>
                    <a:srgbClr val="00B050"/>
                  </a:solidFill>
                  <a:latin typeface="Times New Roman" panose="02020603050405020304" pitchFamily="18" charset="0"/>
                  <a:cs typeface="Times New Roman" panose="02020603050405020304" pitchFamily="18" charset="0"/>
                </a:rPr>
                <a:t>40</a:t>
              </a:r>
              <a:r>
                <a:rPr lang="en-US" dirty="0">
                  <a:solidFill>
                    <a:srgbClr val="00B050"/>
                  </a:solidFill>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5000" dirty="0">
                  <a:solidFill>
                    <a:srgbClr val="D48D0D"/>
                  </a:solidFill>
                  <a:latin typeface="Times New Roman" panose="02020603050405020304" pitchFamily="18" charset="0"/>
                  <a:cs typeface="Times New Roman" panose="02020603050405020304" pitchFamily="18" charset="0"/>
                </a:rPr>
                <a:t>3</a:t>
              </a:r>
            </a:p>
            <a:p>
              <a:pPr algn="ctr"/>
              <a:r>
                <a:rPr lang="en-US" dirty="0">
                  <a:latin typeface="Times New Roman" panose="02020603050405020304" pitchFamily="18" charset="0"/>
                  <a:cs typeface="Times New Roman" panose="02020603050405020304" pitchFamily="18" charset="0"/>
                </a:rPr>
                <a:t> </a:t>
              </a:r>
              <a:endParaRPr lang="en-US" dirty="0">
                <a:solidFill>
                  <a:srgbClr val="D48D0D"/>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633E47EF-D6C3-4FFC-9398-5D4971F4F8F0}"/>
                </a:ext>
              </a:extLst>
            </p:cNvPr>
            <p:cNvSpPr txBox="1"/>
            <p:nvPr/>
          </p:nvSpPr>
          <p:spPr>
            <a:xfrm>
              <a:off x="8896840" y="4328247"/>
              <a:ext cx="1101558" cy="369332"/>
            </a:xfrm>
            <a:prstGeom prst="rect">
              <a:avLst/>
            </a:prstGeom>
            <a:noFill/>
          </p:spPr>
          <p:txBody>
            <a:bodyPr wrap="square">
              <a:spAutoFit/>
            </a:bodyPr>
            <a:lstStyle/>
            <a:p>
              <a:pPr algn="ctr"/>
              <a:r>
                <a:rPr lang="en-US">
                  <a:solidFill>
                    <a:srgbClr val="25A752"/>
                  </a:solidFill>
                  <a:latin typeface="Times New Roman" panose="02020603050405020304" pitchFamily="18" charset="0"/>
                  <a:cs typeface="Times New Roman" panose="02020603050405020304" pitchFamily="18" charset="0"/>
                </a:rPr>
                <a:t>species, </a:t>
              </a:r>
              <a:endParaRPr lang="en-US">
                <a:solidFill>
                  <a:srgbClr val="25A752"/>
                </a:solidFill>
              </a:endParaRPr>
            </a:p>
          </p:txBody>
        </p:sp>
        <p:sp>
          <p:nvSpPr>
            <p:cNvPr id="47" name="TextBox 46">
              <a:extLst>
                <a:ext uri="{FF2B5EF4-FFF2-40B4-BE49-F238E27FC236}">
                  <a16:creationId xmlns:a16="http://schemas.microsoft.com/office/drawing/2014/main" id="{EF5DD7BA-8FC5-4565-83DB-08457C9F8F5E}"/>
                </a:ext>
              </a:extLst>
            </p:cNvPr>
            <p:cNvSpPr txBox="1"/>
            <p:nvPr/>
          </p:nvSpPr>
          <p:spPr>
            <a:xfrm>
              <a:off x="8486193" y="5351902"/>
              <a:ext cx="1922853" cy="646331"/>
            </a:xfrm>
            <a:prstGeom prst="rect">
              <a:avLst/>
            </a:prstGeom>
            <a:noFill/>
          </p:spPr>
          <p:txBody>
            <a:bodyPr wrap="square">
              <a:spAutoFit/>
            </a:bodyPr>
            <a:lstStyle/>
            <a:p>
              <a:pPr algn="ctr"/>
              <a:r>
                <a:rPr lang="en-US">
                  <a:solidFill>
                    <a:srgbClr val="D48D0D"/>
                  </a:solidFill>
                  <a:latin typeface="Times New Roman" panose="02020603050405020304" pitchFamily="18" charset="0"/>
                  <a:cs typeface="Times New Roman" panose="02020603050405020304" pitchFamily="18" charset="0"/>
                </a:rPr>
                <a:t>of conservation significance</a:t>
              </a:r>
              <a:endParaRPr lang="en-US"/>
            </a:p>
          </p:txBody>
        </p:sp>
      </p:grpSp>
      <p:grpSp>
        <p:nvGrpSpPr>
          <p:cNvPr id="56" name="Group 55">
            <a:extLst>
              <a:ext uri="{FF2B5EF4-FFF2-40B4-BE49-F238E27FC236}">
                <a16:creationId xmlns:a16="http://schemas.microsoft.com/office/drawing/2014/main" id="{36375C8C-6403-4150-B877-D21EC0CB30A2}"/>
              </a:ext>
            </a:extLst>
          </p:cNvPr>
          <p:cNvGrpSpPr/>
          <p:nvPr/>
        </p:nvGrpSpPr>
        <p:grpSpPr>
          <a:xfrm>
            <a:off x="10145176" y="3131482"/>
            <a:ext cx="1922853" cy="2346655"/>
            <a:chOff x="10145176" y="3651578"/>
            <a:chExt cx="1922853" cy="2346655"/>
          </a:xfrm>
        </p:grpSpPr>
        <p:sp>
          <p:nvSpPr>
            <p:cNvPr id="48" name="TextBox 47">
              <a:extLst>
                <a:ext uri="{FF2B5EF4-FFF2-40B4-BE49-F238E27FC236}">
                  <a16:creationId xmlns:a16="http://schemas.microsoft.com/office/drawing/2014/main" id="{A886714C-6E35-4446-B59A-9410ED0937DC}"/>
                </a:ext>
              </a:extLst>
            </p:cNvPr>
            <p:cNvSpPr txBox="1"/>
            <p:nvPr/>
          </p:nvSpPr>
          <p:spPr>
            <a:xfrm>
              <a:off x="10264048" y="3651578"/>
              <a:ext cx="1685109" cy="2185214"/>
            </a:xfrm>
            <a:prstGeom prst="rect">
              <a:avLst/>
            </a:prstGeom>
            <a:noFill/>
          </p:spPr>
          <p:txBody>
            <a:bodyPr wrap="square">
              <a:spAutoFit/>
            </a:bodyPr>
            <a:lstStyle/>
            <a:p>
              <a:pPr algn="ctr"/>
              <a:r>
                <a:rPr lang="en-US" sz="5000" dirty="0">
                  <a:solidFill>
                    <a:srgbClr val="00B050"/>
                  </a:solidFill>
                  <a:latin typeface="Times New Roman" panose="02020603050405020304" pitchFamily="18" charset="0"/>
                  <a:cs typeface="Times New Roman" panose="02020603050405020304" pitchFamily="18" charset="0"/>
                </a:rPr>
                <a:t>42</a:t>
              </a:r>
              <a:r>
                <a:rPr lang="en-US" dirty="0">
                  <a:solidFill>
                    <a:srgbClr val="00B050"/>
                  </a:solidFill>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5000" dirty="0">
                  <a:solidFill>
                    <a:srgbClr val="D48D0D"/>
                  </a:solidFill>
                  <a:latin typeface="Times New Roman" panose="02020603050405020304" pitchFamily="18" charset="0"/>
                  <a:cs typeface="Times New Roman" panose="02020603050405020304" pitchFamily="18" charset="0"/>
                </a:rPr>
                <a:t>3</a:t>
              </a:r>
            </a:p>
            <a:p>
              <a:pPr algn="ctr"/>
              <a:r>
                <a:rPr lang="en-US" dirty="0">
                  <a:latin typeface="Times New Roman" panose="02020603050405020304" pitchFamily="18" charset="0"/>
                  <a:cs typeface="Times New Roman" panose="02020603050405020304" pitchFamily="18" charset="0"/>
                </a:rPr>
                <a:t> </a:t>
              </a:r>
              <a:endParaRPr lang="en-US" dirty="0">
                <a:solidFill>
                  <a:srgbClr val="D48D0D"/>
                </a:solidFill>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2510BB2C-460A-4423-97B4-F0D4D36DB3E4}"/>
                </a:ext>
              </a:extLst>
            </p:cNvPr>
            <p:cNvSpPr txBox="1"/>
            <p:nvPr/>
          </p:nvSpPr>
          <p:spPr>
            <a:xfrm>
              <a:off x="10555823" y="4328247"/>
              <a:ext cx="1101558" cy="369332"/>
            </a:xfrm>
            <a:prstGeom prst="rect">
              <a:avLst/>
            </a:prstGeom>
            <a:noFill/>
          </p:spPr>
          <p:txBody>
            <a:bodyPr wrap="square">
              <a:spAutoFit/>
            </a:bodyPr>
            <a:lstStyle/>
            <a:p>
              <a:pPr algn="ctr"/>
              <a:r>
                <a:rPr lang="en-US">
                  <a:solidFill>
                    <a:srgbClr val="25A752"/>
                  </a:solidFill>
                  <a:latin typeface="Times New Roman" panose="02020603050405020304" pitchFamily="18" charset="0"/>
                  <a:cs typeface="Times New Roman" panose="02020603050405020304" pitchFamily="18" charset="0"/>
                </a:rPr>
                <a:t>species, </a:t>
              </a:r>
              <a:endParaRPr lang="en-US">
                <a:solidFill>
                  <a:srgbClr val="25A752"/>
                </a:solidFill>
              </a:endParaRPr>
            </a:p>
          </p:txBody>
        </p:sp>
        <p:sp>
          <p:nvSpPr>
            <p:cNvPr id="50" name="TextBox 49">
              <a:extLst>
                <a:ext uri="{FF2B5EF4-FFF2-40B4-BE49-F238E27FC236}">
                  <a16:creationId xmlns:a16="http://schemas.microsoft.com/office/drawing/2014/main" id="{1A659B12-8E63-4B98-994F-D1FE657D5884}"/>
                </a:ext>
              </a:extLst>
            </p:cNvPr>
            <p:cNvSpPr txBox="1"/>
            <p:nvPr/>
          </p:nvSpPr>
          <p:spPr>
            <a:xfrm>
              <a:off x="10145176" y="5351902"/>
              <a:ext cx="1922853" cy="646331"/>
            </a:xfrm>
            <a:prstGeom prst="rect">
              <a:avLst/>
            </a:prstGeom>
            <a:noFill/>
          </p:spPr>
          <p:txBody>
            <a:bodyPr wrap="square">
              <a:spAutoFit/>
            </a:bodyPr>
            <a:lstStyle/>
            <a:p>
              <a:pPr algn="ctr"/>
              <a:r>
                <a:rPr lang="en-US">
                  <a:solidFill>
                    <a:srgbClr val="D48D0D"/>
                  </a:solidFill>
                  <a:latin typeface="Times New Roman" panose="02020603050405020304" pitchFamily="18" charset="0"/>
                  <a:cs typeface="Times New Roman" panose="02020603050405020304" pitchFamily="18" charset="0"/>
                </a:rPr>
                <a:t>of conservation significance</a:t>
              </a:r>
              <a:endParaRPr lang="en-US"/>
            </a:p>
          </p:txBody>
        </p:sp>
      </p:grpSp>
      <p:pic>
        <p:nvPicPr>
          <p:cNvPr id="51" name="Graphic 50">
            <a:extLst>
              <a:ext uri="{FF2B5EF4-FFF2-40B4-BE49-F238E27FC236}">
                <a16:creationId xmlns:a16="http://schemas.microsoft.com/office/drawing/2014/main" id="{1CAE9E00-21F2-44D0-A55A-CFF588AC1E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76929" y="2078075"/>
            <a:ext cx="838141" cy="571460"/>
          </a:xfrm>
          <a:prstGeom prst="rect">
            <a:avLst/>
          </a:prstGeom>
        </p:spPr>
      </p:pic>
      <p:pic>
        <p:nvPicPr>
          <p:cNvPr id="52" name="Graphic 51">
            <a:extLst>
              <a:ext uri="{FF2B5EF4-FFF2-40B4-BE49-F238E27FC236}">
                <a16:creationId xmlns:a16="http://schemas.microsoft.com/office/drawing/2014/main" id="{AD2C4BD1-9203-4F74-80F4-60AAA4592F4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34626" y="2054584"/>
            <a:ext cx="777391" cy="567125"/>
          </a:xfrm>
          <a:prstGeom prst="rect">
            <a:avLst/>
          </a:prstGeom>
        </p:spPr>
      </p:pic>
      <p:pic>
        <p:nvPicPr>
          <p:cNvPr id="53" name="Graphic 52">
            <a:extLst>
              <a:ext uri="{FF2B5EF4-FFF2-40B4-BE49-F238E27FC236}">
                <a16:creationId xmlns:a16="http://schemas.microsoft.com/office/drawing/2014/main" id="{1A8F272D-B3BD-4E2E-85FA-EF9B267EA6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01900" y="1935764"/>
            <a:ext cx="777391" cy="680682"/>
          </a:xfrm>
          <a:prstGeom prst="rect">
            <a:avLst/>
          </a:prstGeom>
        </p:spPr>
      </p:pic>
      <p:pic>
        <p:nvPicPr>
          <p:cNvPr id="55" name="Graphic 54">
            <a:extLst>
              <a:ext uri="{FF2B5EF4-FFF2-40B4-BE49-F238E27FC236}">
                <a16:creationId xmlns:a16="http://schemas.microsoft.com/office/drawing/2014/main" id="{2F0FBD67-E117-41AA-BF3D-D40E2DB79B6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9689016">
            <a:off x="10719842" y="1935764"/>
            <a:ext cx="891171" cy="345556"/>
          </a:xfrm>
          <a:prstGeom prst="rect">
            <a:avLst/>
          </a:prstGeom>
        </p:spPr>
      </p:pic>
      <p:sp>
        <p:nvSpPr>
          <p:cNvPr id="2" name="TextBox 1">
            <a:extLst>
              <a:ext uri="{FF2B5EF4-FFF2-40B4-BE49-F238E27FC236}">
                <a16:creationId xmlns:a16="http://schemas.microsoft.com/office/drawing/2014/main" id="{F4B2DBFC-11EA-4F63-47BB-0DAD49A9C011}"/>
              </a:ext>
            </a:extLst>
          </p:cNvPr>
          <p:cNvSpPr txBox="1"/>
          <p:nvPr/>
        </p:nvSpPr>
        <p:spPr>
          <a:xfrm>
            <a:off x="1244600" y="5552957"/>
            <a:ext cx="9443437" cy="1292662"/>
          </a:xfrm>
          <a:prstGeom prst="rect">
            <a:avLst/>
          </a:prstGeom>
          <a:noFill/>
        </p:spPr>
        <p:txBody>
          <a:bodyPr wrap="square">
            <a:spAutoFit/>
          </a:bodyPr>
          <a:lstStyle/>
          <a:p>
            <a:pPr algn="ctr"/>
            <a:r>
              <a:rPr lang="en-US" sz="6000" dirty="0">
                <a:solidFill>
                  <a:srgbClr val="00B050"/>
                </a:solidFill>
                <a:latin typeface="Times New Roman" panose="02020603050405020304" pitchFamily="18" charset="0"/>
                <a:cs typeface="Times New Roman" panose="02020603050405020304" pitchFamily="18" charset="0"/>
              </a:rPr>
              <a:t>1,177</a:t>
            </a:r>
            <a:r>
              <a:rPr lang="en-US" sz="5000" dirty="0">
                <a:solidFill>
                  <a:srgbClr val="00B050"/>
                </a:solidFill>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species</a:t>
            </a:r>
            <a:r>
              <a:rPr lang="en-US" sz="5000" dirty="0">
                <a:solidFill>
                  <a:srgbClr val="D48D0D"/>
                </a:solidFill>
                <a:latin typeface="Times New Roman" panose="02020603050405020304" pitchFamily="18" charset="0"/>
                <a:cs typeface="Times New Roman" panose="02020603050405020304" pitchFamily="18" charset="0"/>
              </a:rPr>
              <a:t>   </a:t>
            </a:r>
            <a:r>
              <a:rPr lang="en-US" sz="6000" dirty="0">
                <a:solidFill>
                  <a:srgbClr val="D48D0D"/>
                </a:solidFill>
                <a:latin typeface="Times New Roman" panose="02020603050405020304" pitchFamily="18" charset="0"/>
                <a:cs typeface="Times New Roman" panose="02020603050405020304" pitchFamily="18" charset="0"/>
              </a:rPr>
              <a:t>238 </a:t>
            </a:r>
            <a:r>
              <a:rPr lang="en-US" sz="2400" dirty="0">
                <a:solidFill>
                  <a:srgbClr val="D48D0D"/>
                </a:solidFill>
                <a:latin typeface="Times New Roman" panose="02020603050405020304" pitchFamily="18" charset="0"/>
                <a:cs typeface="Times New Roman" panose="02020603050405020304" pitchFamily="18" charset="0"/>
              </a:rPr>
              <a:t>of conservation significance </a:t>
            </a:r>
          </a:p>
          <a:p>
            <a:pPr algn="ctr"/>
            <a:r>
              <a:rPr lang="en-US" dirty="0">
                <a:latin typeface="Times New Roman" panose="02020603050405020304" pitchFamily="18" charset="0"/>
                <a:cs typeface="Times New Roman" panose="02020603050405020304" pitchFamily="18" charset="0"/>
              </a:rPr>
              <a:t> </a:t>
            </a:r>
            <a:endParaRPr lang="en-US" dirty="0">
              <a:solidFill>
                <a:srgbClr val="D48D0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6359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5" name="Content Placeholder 2">
            <a:extLst>
              <a:ext uri="{FF2B5EF4-FFF2-40B4-BE49-F238E27FC236}">
                <a16:creationId xmlns:a16="http://schemas.microsoft.com/office/drawing/2014/main"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Importance of FGC to the Northern Metropolis</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09471C1A-A343-9AF8-DEA9-FAF8969D696F}"/>
              </a:ext>
            </a:extLst>
          </p:cNvPr>
          <p:cNvSpPr txBox="1">
            <a:spLocks/>
          </p:cNvSpPr>
          <p:nvPr/>
        </p:nvSpPr>
        <p:spPr>
          <a:xfrm>
            <a:off x="1773381" y="567891"/>
            <a:ext cx="8650779" cy="501470"/>
          </a:xfrm>
          <a:prstGeom prst="rect">
            <a:avLst/>
          </a:prstGeom>
        </p:spPr>
        <p:txBody>
          <a:bodyPr vert="horz" lIns="91440" tIns="45720" rIns="91440" bIns="45720" rtlCol="0">
            <a:norm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2">
                    <a:lumMod val="75000"/>
                  </a:schemeClr>
                </a:solidFill>
                <a:latin typeface="Arial" panose="020B0604020202020204" pitchFamily="34" charset="0"/>
                <a:cs typeface="Arial" panose="020B0604020202020204" pitchFamily="34" charset="0"/>
              </a:rPr>
              <a:t>TEN KEY ACTION AND DIRECTION ITEMS</a:t>
            </a: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C88FDBBA-5F2D-5264-7654-D950567A637E}"/>
              </a:ext>
            </a:extLst>
          </p:cNvPr>
          <p:cNvSpPr txBox="1">
            <a:spLocks/>
          </p:cNvSpPr>
          <p:nvPr/>
        </p:nvSpPr>
        <p:spPr>
          <a:xfrm>
            <a:off x="8809463" y="1125220"/>
            <a:ext cx="3382537" cy="5299822"/>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Creating Outdoor Eco-recreation/ Tourism Space with High Landscape Value. </a:t>
            </a:r>
          </a:p>
          <a:p>
            <a:pPr algn="l"/>
            <a:r>
              <a:rPr lang="en-US" sz="1600" b="1" dirty="0">
                <a:solidFill>
                  <a:schemeClr val="accent5">
                    <a:lumMod val="50000"/>
                  </a:schemeClr>
                </a:solidFill>
                <a:latin typeface="Arial" panose="020B0604020202020204" pitchFamily="34" charset="0"/>
                <a:cs typeface="Arial" panose="020B0604020202020204" pitchFamily="34" charset="0"/>
              </a:rPr>
              <a:t>The many local community facilities already provided by FGC in the Old Course include complimentary guided ecological and heritage tours for the public in addition to schools, universities, societies and associations (approximately 5 per week); a night walk trail that is open to the public daily from 5pm-9pm.  Old Course is used by local organizations, including the North District Hospital, to hold charity fundraising walkathons, whilst HKGC also arranges public ‘Fanling Fun Days’ on the Old Course, which include tree-climbing, golfing, dog-walking and nature activities</a:t>
            </a:r>
          </a:p>
        </p:txBody>
      </p:sp>
      <p:pic>
        <p:nvPicPr>
          <p:cNvPr id="3" name="Picture 2">
            <a:extLst>
              <a:ext uri="{FF2B5EF4-FFF2-40B4-BE49-F238E27FC236}">
                <a16:creationId xmlns:a16="http://schemas.microsoft.com/office/drawing/2014/main" id="{EDE64D8C-99FD-6D25-8AF8-CA3ED6EFD2B9}"/>
              </a:ext>
            </a:extLst>
          </p:cNvPr>
          <p:cNvPicPr>
            <a:picLocks noChangeAspect="1"/>
          </p:cNvPicPr>
          <p:nvPr/>
        </p:nvPicPr>
        <p:blipFill>
          <a:blip r:embed="rId5"/>
          <a:stretch>
            <a:fillRect/>
          </a:stretch>
        </p:blipFill>
        <p:spPr>
          <a:xfrm>
            <a:off x="9165" y="3449840"/>
            <a:ext cx="5114987" cy="3407959"/>
          </a:xfrm>
          <a:prstGeom prst="rect">
            <a:avLst/>
          </a:prstGeom>
        </p:spPr>
      </p:pic>
      <p:pic>
        <p:nvPicPr>
          <p:cNvPr id="6" name="Picture 5">
            <a:extLst>
              <a:ext uri="{FF2B5EF4-FFF2-40B4-BE49-F238E27FC236}">
                <a16:creationId xmlns:a16="http://schemas.microsoft.com/office/drawing/2014/main" id="{EBA4A18E-CA63-61A2-3FF5-D82FADD63F13}"/>
              </a:ext>
            </a:extLst>
          </p:cNvPr>
          <p:cNvPicPr>
            <a:picLocks noChangeAspect="1"/>
          </p:cNvPicPr>
          <p:nvPr/>
        </p:nvPicPr>
        <p:blipFill rotWithShape="1">
          <a:blip r:embed="rId6"/>
          <a:srcRect t="11583"/>
          <a:stretch/>
        </p:blipFill>
        <p:spPr>
          <a:xfrm>
            <a:off x="5124152" y="1186490"/>
            <a:ext cx="3676146" cy="2164630"/>
          </a:xfrm>
          <a:prstGeom prst="rect">
            <a:avLst/>
          </a:prstGeom>
        </p:spPr>
      </p:pic>
      <p:pic>
        <p:nvPicPr>
          <p:cNvPr id="7" name="Picture 6">
            <a:extLst>
              <a:ext uri="{FF2B5EF4-FFF2-40B4-BE49-F238E27FC236}">
                <a16:creationId xmlns:a16="http://schemas.microsoft.com/office/drawing/2014/main" id="{BE1AA582-C465-5668-A099-2902B2926393}"/>
              </a:ext>
            </a:extLst>
          </p:cNvPr>
          <p:cNvPicPr>
            <a:picLocks noChangeAspect="1"/>
          </p:cNvPicPr>
          <p:nvPr/>
        </p:nvPicPr>
        <p:blipFill rotWithShape="1">
          <a:blip r:embed="rId7"/>
          <a:srcRect b="20134"/>
          <a:stretch/>
        </p:blipFill>
        <p:spPr>
          <a:xfrm>
            <a:off x="5114986" y="4909877"/>
            <a:ext cx="3676145" cy="1959272"/>
          </a:xfrm>
          <a:prstGeom prst="rect">
            <a:avLst/>
          </a:prstGeom>
        </p:spPr>
      </p:pic>
      <p:pic>
        <p:nvPicPr>
          <p:cNvPr id="12" name="Picture 11">
            <a:extLst>
              <a:ext uri="{FF2B5EF4-FFF2-40B4-BE49-F238E27FC236}">
                <a16:creationId xmlns:a16="http://schemas.microsoft.com/office/drawing/2014/main" id="{EB4CA1EE-FA75-0F67-FC1E-E4EDD5AA578B}"/>
              </a:ext>
            </a:extLst>
          </p:cNvPr>
          <p:cNvPicPr>
            <a:picLocks noChangeAspect="1"/>
          </p:cNvPicPr>
          <p:nvPr/>
        </p:nvPicPr>
        <p:blipFill rotWithShape="1">
          <a:blip r:embed="rId8"/>
          <a:srcRect t="15620"/>
          <a:stretch/>
        </p:blipFill>
        <p:spPr>
          <a:xfrm>
            <a:off x="9164" y="1170882"/>
            <a:ext cx="5133320" cy="2893326"/>
          </a:xfrm>
          <a:prstGeom prst="rect">
            <a:avLst/>
          </a:prstGeom>
        </p:spPr>
      </p:pic>
      <p:pic>
        <p:nvPicPr>
          <p:cNvPr id="13" name="Picture 12">
            <a:extLst>
              <a:ext uri="{FF2B5EF4-FFF2-40B4-BE49-F238E27FC236}">
                <a16:creationId xmlns:a16="http://schemas.microsoft.com/office/drawing/2014/main" id="{F2905CC7-665D-D55C-050C-A82859B5AE11}"/>
              </a:ext>
            </a:extLst>
          </p:cNvPr>
          <p:cNvPicPr>
            <a:picLocks noChangeAspect="1"/>
          </p:cNvPicPr>
          <p:nvPr/>
        </p:nvPicPr>
        <p:blipFill rotWithShape="1">
          <a:blip r:embed="rId9"/>
          <a:srcRect t="39514" b="17818"/>
          <a:stretch/>
        </p:blipFill>
        <p:spPr>
          <a:xfrm>
            <a:off x="5116250" y="3401125"/>
            <a:ext cx="3687483" cy="1493147"/>
          </a:xfrm>
          <a:prstGeom prst="rect">
            <a:avLst/>
          </a:prstGeom>
        </p:spPr>
      </p:pic>
    </p:spTree>
    <p:extLst>
      <p:ext uri="{BB962C8B-B14F-4D97-AF65-F5344CB8AC3E}">
        <p14:creationId xmlns:p14="http://schemas.microsoft.com/office/powerpoint/2010/main" val="365282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5" name="Content Placeholder 2">
            <a:extLst>
              <a:ext uri="{FF2B5EF4-FFF2-40B4-BE49-F238E27FC236}">
                <a16:creationId xmlns:a16="http://schemas.microsoft.com/office/drawing/2014/main"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Importance of FGC to the Northern Metropolis</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09471C1A-A343-9AF8-DEA9-FAF8969D696F}"/>
              </a:ext>
            </a:extLst>
          </p:cNvPr>
          <p:cNvSpPr txBox="1">
            <a:spLocks/>
          </p:cNvSpPr>
          <p:nvPr/>
        </p:nvSpPr>
        <p:spPr>
          <a:xfrm>
            <a:off x="1773381" y="567891"/>
            <a:ext cx="8650779" cy="501470"/>
          </a:xfrm>
          <a:prstGeom prst="rect">
            <a:avLst/>
          </a:prstGeom>
        </p:spPr>
        <p:txBody>
          <a:bodyPr vert="horz" lIns="91440" tIns="45720" rIns="91440" bIns="45720" rtlCol="0">
            <a:norm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2">
                    <a:lumMod val="75000"/>
                  </a:schemeClr>
                </a:solidFill>
                <a:latin typeface="Arial" panose="020B0604020202020204" pitchFamily="34" charset="0"/>
                <a:cs typeface="Arial" panose="020B0604020202020204" pitchFamily="34" charset="0"/>
              </a:rPr>
              <a:t>TEN KEY ACTION AND DIRECTION ITEMS</a:t>
            </a: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2995F8E-B614-B880-E87C-7B7C9C229F74}"/>
              </a:ext>
            </a:extLst>
          </p:cNvPr>
          <p:cNvSpPr txBox="1">
            <a:spLocks/>
          </p:cNvSpPr>
          <p:nvPr/>
        </p:nvSpPr>
        <p:spPr>
          <a:xfrm>
            <a:off x="1773381" y="1171457"/>
            <a:ext cx="8650779" cy="4415303"/>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20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Making of Sustainable Community Suitable for Living in and Working. </a:t>
            </a:r>
          </a:p>
          <a:p>
            <a:pPr algn="l"/>
            <a:r>
              <a:rPr lang="en-US" b="1" dirty="0">
                <a:solidFill>
                  <a:schemeClr val="accent5">
                    <a:lumMod val="50000"/>
                  </a:schemeClr>
                </a:solidFill>
                <a:latin typeface="Arial" panose="020B0604020202020204" pitchFamily="34" charset="0"/>
                <a:cs typeface="Arial" panose="020B0604020202020204" pitchFamily="34" charset="0"/>
              </a:rPr>
              <a:t>The third component of this Key Action Direction is </a:t>
            </a:r>
            <a:r>
              <a:rPr lang="en-US" b="1" i="1" dirty="0">
                <a:solidFill>
                  <a:schemeClr val="accent5">
                    <a:lumMod val="50000"/>
                  </a:schemeClr>
                </a:solidFill>
                <a:latin typeface="Arial" panose="020B0604020202020204" pitchFamily="34" charset="0"/>
                <a:cs typeface="Arial" panose="020B0604020202020204" pitchFamily="34" charset="0"/>
              </a:rPr>
              <a:t>“</a:t>
            </a:r>
            <a:r>
              <a:rPr lang="en-US"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Full implementation of the concept of sponge city construction</a:t>
            </a:r>
            <a:r>
              <a:rPr lang="en-US" b="1" i="1" dirty="0">
                <a:solidFill>
                  <a:schemeClr val="accent5">
                    <a:lumMod val="50000"/>
                  </a:schemeClr>
                </a:solidFill>
                <a:latin typeface="Arial" panose="020B0604020202020204" pitchFamily="34" charset="0"/>
                <a:cs typeface="Arial" panose="020B0604020202020204" pitchFamily="34" charset="0"/>
              </a:rPr>
              <a:t>” </a:t>
            </a:r>
            <a:r>
              <a:rPr lang="en-US" b="1" dirty="0">
                <a:solidFill>
                  <a:schemeClr val="accent5">
                    <a:lumMod val="50000"/>
                  </a:schemeClr>
                </a:solidFill>
                <a:latin typeface="Arial" panose="020B0604020202020204" pitchFamily="34" charset="0"/>
                <a:cs typeface="Arial" panose="020B0604020202020204" pitchFamily="34" charset="0"/>
              </a:rPr>
              <a:t>which states that </a:t>
            </a:r>
          </a:p>
          <a:p>
            <a:pPr algn="l"/>
            <a:r>
              <a:rPr lang="en-US" b="1" i="1" dirty="0">
                <a:solidFill>
                  <a:schemeClr val="accent5">
                    <a:lumMod val="50000"/>
                  </a:schemeClr>
                </a:solidFill>
                <a:latin typeface="Arial" panose="020B0604020202020204" pitchFamily="34" charset="0"/>
                <a:cs typeface="Arial" panose="020B0604020202020204" pitchFamily="34" charset="0"/>
              </a:rPr>
              <a:t>“</a:t>
            </a:r>
            <a:r>
              <a:rPr lang="en-US"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Northern Metropolis should be developed into a sustainable and carbon neutral smart community. Comprehensive efforts should be made to provide blue and green infrastructure with multiple functions and benefits in different strategic development areas. There should be a clear policy that the planning and design of the blue and green infrastructure should enable the Northern Metropolis to adapt to climate change and stand against extreme weather, so as to avoid bringing huge threats and damage to the community</a:t>
            </a:r>
            <a:r>
              <a:rPr lang="en-US" b="1" i="1" dirty="0">
                <a:solidFill>
                  <a:schemeClr val="accent5">
                    <a:lumMod val="50000"/>
                  </a:schemeClr>
                </a:solidFill>
                <a:latin typeface="Arial" panose="020B0604020202020204" pitchFamily="34" charset="0"/>
                <a:cs typeface="Arial" panose="020B0604020202020204" pitchFamily="34" charset="0"/>
              </a:rPr>
              <a:t>.”  </a:t>
            </a:r>
          </a:p>
          <a:p>
            <a:pPr algn="l"/>
            <a:endParaRPr lang="en-US" b="1" dirty="0">
              <a:solidFill>
                <a:schemeClr val="accent5">
                  <a:lumMod val="50000"/>
                </a:schemeClr>
              </a:solidFill>
              <a:latin typeface="Arial" panose="020B0604020202020204" pitchFamily="34" charset="0"/>
              <a:cs typeface="Arial" panose="020B0604020202020204" pitchFamily="34" charset="0"/>
            </a:endParaRPr>
          </a:p>
          <a:p>
            <a:pPr algn="l"/>
            <a:r>
              <a:rPr lang="en-US" b="1" dirty="0">
                <a:solidFill>
                  <a:schemeClr val="accent5">
                    <a:lumMod val="50000"/>
                  </a:schemeClr>
                </a:solidFill>
                <a:latin typeface="Arial" panose="020B0604020202020204" pitchFamily="34" charset="0"/>
                <a:cs typeface="Arial" panose="020B0604020202020204" pitchFamily="34" charset="0"/>
              </a:rPr>
              <a:t>It is self-evident that the destruction of the Old Course and the resultant loss of 9.5ha of woodland, grassland, topsoil and ecological habitats, and its replacement with the incredibly dense PHD with impermeable finishes is </a:t>
            </a:r>
            <a:r>
              <a:rPr lang="en-US" b="1" u="sng" dirty="0">
                <a:solidFill>
                  <a:srgbClr val="FF0000"/>
                </a:solidFill>
                <a:latin typeface="Arial" panose="020B0604020202020204" pitchFamily="34" charset="0"/>
                <a:cs typeface="Arial" panose="020B0604020202020204" pitchFamily="34" charset="0"/>
              </a:rPr>
              <a:t>diametrically opposed </a:t>
            </a:r>
            <a:r>
              <a:rPr lang="en-US" b="1" dirty="0">
                <a:solidFill>
                  <a:schemeClr val="accent5">
                    <a:lumMod val="50000"/>
                  </a:schemeClr>
                </a:solidFill>
                <a:latin typeface="Arial" panose="020B0604020202020204" pitchFamily="34" charset="0"/>
                <a:cs typeface="Arial" panose="020B0604020202020204" pitchFamily="34" charset="0"/>
              </a:rPr>
              <a:t>to this Key Action Direction.</a:t>
            </a:r>
            <a:endParaRPr lang="en-HK"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111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id="{BB2332F0-6D4F-1DA2-3D1B-DED60D1ABBC7}"/>
              </a:ext>
            </a:extLst>
          </p:cNvPr>
          <p:cNvPicPr>
            <a:picLocks noChangeAspect="1"/>
          </p:cNvPicPr>
          <p:nvPr/>
        </p:nvPicPr>
        <p:blipFill rotWithShape="1">
          <a:blip r:embed="rId2"/>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id="{2962E4BF-A2FE-932A-E633-B27CFE86DC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endParaRPr>
          </a:p>
        </p:txBody>
      </p:sp>
      <p:sp>
        <p:nvSpPr>
          <p:cNvPr id="5" name="TextBox 4">
            <a:extLst>
              <a:ext uri="{FF2B5EF4-FFF2-40B4-BE49-F238E27FC236}">
                <a16:creationId xmlns:a16="http://schemas.microsoft.com/office/drawing/2014/main" id="{5418CCF2-5DCC-8F71-0381-A9066992748C}"/>
              </a:ext>
            </a:extLst>
          </p:cNvPr>
          <p:cNvSpPr txBox="1"/>
          <p:nvPr/>
        </p:nvSpPr>
        <p:spPr>
          <a:xfrm>
            <a:off x="1483113" y="707922"/>
            <a:ext cx="9411628" cy="4462760"/>
          </a:xfrm>
          <a:prstGeom prst="rect">
            <a:avLst/>
          </a:prstGeom>
          <a:solidFill>
            <a:schemeClr val="accent1">
              <a:lumMod val="75000"/>
              <a:alpha val="66000"/>
            </a:schemeClr>
          </a:solid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Northern Metropolis Development Strategy Report (June 2021)</a:t>
            </a:r>
          </a:p>
          <a:p>
            <a:pPr algn="ct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Development of FGC for housing would be in </a:t>
            </a:r>
            <a:r>
              <a:rPr lang="en-US" sz="2400" b="1" dirty="0">
                <a:solidFill>
                  <a:schemeClr val="accent2">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direct contradiction </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t>
            </a:r>
            <a:r>
              <a:rPr lang="en-US" sz="2400" b="1" dirty="0">
                <a:solidFill>
                  <a:schemeClr val="accent2">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three </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the NMDSR’s Strategic Directions, </a:t>
            </a:r>
            <a:r>
              <a:rPr lang="en-US" sz="2400" b="1" dirty="0">
                <a:solidFill>
                  <a:schemeClr val="accent2">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four of the six </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Planning Principles and </a:t>
            </a:r>
            <a:r>
              <a:rPr lang="en-US" sz="2400" b="1" dirty="0">
                <a:solidFill>
                  <a:schemeClr val="accent2">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three of ten </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Action Directions.</a:t>
            </a:r>
          </a:p>
          <a:p>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Preservation of FGC is in total harmony with all Northern Metropolis</a:t>
            </a:r>
          </a:p>
          <a:p>
            <a:pPr algn="ct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strategic policy objectives.  </a:t>
            </a:r>
          </a:p>
        </p:txBody>
      </p:sp>
      <p:sp>
        <p:nvSpPr>
          <p:cNvPr id="3" name="Content Placeholder 2">
            <a:extLst>
              <a:ext uri="{FF2B5EF4-FFF2-40B4-BE49-F238E27FC236}">
                <a16:creationId xmlns:a16="http://schemas.microsoft.com/office/drawing/2014/main" id="{36AC5319-44D4-3CB7-6B8A-533BAC1946EF}"/>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Importance of FGC to the Northern Metropolis</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820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id="{BB2332F0-6D4F-1DA2-3D1B-DED60D1ABBC7}"/>
              </a:ext>
            </a:extLst>
          </p:cNvPr>
          <p:cNvPicPr>
            <a:picLocks noChangeAspect="1"/>
          </p:cNvPicPr>
          <p:nvPr/>
        </p:nvPicPr>
        <p:blipFill rotWithShape="1">
          <a:blip r:embed="rId2"/>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id="{2962E4BF-A2FE-932A-E633-B27CFE86DC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endParaRPr>
          </a:p>
        </p:txBody>
      </p:sp>
      <p:sp>
        <p:nvSpPr>
          <p:cNvPr id="5" name="TextBox 4">
            <a:extLst>
              <a:ext uri="{FF2B5EF4-FFF2-40B4-BE49-F238E27FC236}">
                <a16:creationId xmlns:a16="http://schemas.microsoft.com/office/drawing/2014/main" id="{5418CCF2-5DCC-8F71-0381-A9066992748C}"/>
              </a:ext>
            </a:extLst>
          </p:cNvPr>
          <p:cNvSpPr txBox="1"/>
          <p:nvPr/>
        </p:nvSpPr>
        <p:spPr>
          <a:xfrm>
            <a:off x="604157" y="707922"/>
            <a:ext cx="10996316" cy="5232202"/>
          </a:xfrm>
          <a:prstGeom prst="rect">
            <a:avLst/>
          </a:prstGeom>
          <a:solidFill>
            <a:schemeClr val="accent1">
              <a:lumMod val="75000"/>
              <a:alpha val="66000"/>
            </a:schemeClr>
          </a:solidFill>
        </p:spPr>
        <p:txBody>
          <a:bodyPr wrap="square" rtlCol="0">
            <a:spAutoFit/>
          </a:bodyPr>
          <a:lstStyle/>
          <a:p>
            <a:pPr algn="ctr"/>
            <a:r>
              <a:rPr lang="en-US" sz="2400" b="1" dirty="0">
                <a:solidFill>
                  <a:schemeClr val="accent2">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GLOBAL PERSPECTIVE</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CATASTROPHIC CLIMATE CHANGE</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CATASTROPHIC BIODIVERSITY COLLAPSE</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INSECT APOCALYPSE</a:t>
            </a:r>
          </a:p>
          <a:p>
            <a:pPr algn="ctr"/>
            <a:r>
              <a:rPr lang="en-US" b="1" cap="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b="1" cap="all" dirty="0">
                <a:solidFill>
                  <a:schemeClr val="accent2">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Tragedy of the Commons</a:t>
            </a:r>
            <a:r>
              <a:rPr lang="en-US" b="1" cap="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writ large</a:t>
            </a:r>
          </a:p>
          <a:p>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Our generation must draw the line – </a:t>
            </a:r>
            <a:r>
              <a:rPr lang="en-US" sz="2800" b="1" dirty="0">
                <a:solidFill>
                  <a:schemeClr val="accent2">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 more incremental destruction of priceless ecological habitats &amp; biodiversity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the sake of endless development expansion. Especially when PlanD admits the “</a:t>
            </a:r>
            <a:r>
              <a:rPr lang="en-US" sz="2800" b="1" dirty="0">
                <a:solidFill>
                  <a:schemeClr val="accent2">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housing is surplus to requirements</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IS NOT “BALANCE” </a:t>
            </a:r>
          </a:p>
          <a:p>
            <a:pPr algn="ctr"/>
            <a:endPar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Please zone the whole 32 Ha as OU(CR)</a:t>
            </a: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allow the Club to continue its successful stewardship of land over the past 112 years</a:t>
            </a:r>
          </a:p>
        </p:txBody>
      </p:sp>
      <p:sp>
        <p:nvSpPr>
          <p:cNvPr id="3" name="Content Placeholder 2">
            <a:extLst>
              <a:ext uri="{FF2B5EF4-FFF2-40B4-BE49-F238E27FC236}">
                <a16:creationId xmlns:a16="http://schemas.microsoft.com/office/drawing/2014/main" id="{36AC5319-44D4-3CB7-6B8A-533BAC1946EF}"/>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Importance of FGC to the Northern Metropolis</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992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id="{BB2332F0-6D4F-1DA2-3D1B-DED60D1ABBC7}"/>
              </a:ext>
            </a:extLst>
          </p:cNvPr>
          <p:cNvPicPr>
            <a:picLocks noChangeAspect="1"/>
          </p:cNvPicPr>
          <p:nvPr/>
        </p:nvPicPr>
        <p:blipFill rotWithShape="1">
          <a:blip r:embed="rId2"/>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id="{2962E4BF-A2FE-932A-E633-B27CFE86DC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endParaRPr>
          </a:p>
        </p:txBody>
      </p:sp>
      <p:sp>
        <p:nvSpPr>
          <p:cNvPr id="5" name="TextBox 4">
            <a:extLst>
              <a:ext uri="{FF2B5EF4-FFF2-40B4-BE49-F238E27FC236}">
                <a16:creationId xmlns:a16="http://schemas.microsoft.com/office/drawing/2014/main" id="{5418CCF2-5DCC-8F71-0381-A9066992748C}"/>
              </a:ext>
            </a:extLst>
          </p:cNvPr>
          <p:cNvSpPr txBox="1"/>
          <p:nvPr/>
        </p:nvSpPr>
        <p:spPr>
          <a:xfrm>
            <a:off x="1483113" y="707922"/>
            <a:ext cx="9411628" cy="461665"/>
          </a:xfrm>
          <a:prstGeom prst="rect">
            <a:avLst/>
          </a:prstGeom>
          <a:solidFill>
            <a:schemeClr val="accent1">
              <a:lumMod val="75000"/>
              <a:alpha val="66000"/>
            </a:schemeClr>
          </a:solid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Northern Metropolis Development Strategy Report (June 2021)</a:t>
            </a:r>
          </a:p>
        </p:txBody>
      </p:sp>
      <p:sp>
        <p:nvSpPr>
          <p:cNvPr id="3" name="Content Placeholder 2">
            <a:extLst>
              <a:ext uri="{FF2B5EF4-FFF2-40B4-BE49-F238E27FC236}">
                <a16:creationId xmlns:a16="http://schemas.microsoft.com/office/drawing/2014/main" id="{36AC5319-44D4-3CB7-6B8A-533BAC1946EF}"/>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Importance of FGC to the Northern Metropolis</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descr="A picture containing text, map, atlas&#10;&#10;Description automatically generated">
            <a:extLst>
              <a:ext uri="{FF2B5EF4-FFF2-40B4-BE49-F238E27FC236}">
                <a16:creationId xmlns:a16="http://schemas.microsoft.com/office/drawing/2014/main" id="{34730E27-F122-E7BA-24E7-FD68E0FEDC52}"/>
              </a:ext>
            </a:extLst>
          </p:cNvPr>
          <p:cNvPicPr>
            <a:picLocks noChangeAspect="1"/>
          </p:cNvPicPr>
          <p:nvPr/>
        </p:nvPicPr>
        <p:blipFill rotWithShape="1">
          <a:blip r:embed="rId4"/>
          <a:srcRect l="4151" t="8556" r="3614" b="10658"/>
          <a:stretch/>
        </p:blipFill>
        <p:spPr>
          <a:xfrm>
            <a:off x="1806834" y="1272280"/>
            <a:ext cx="8589493" cy="5314788"/>
          </a:xfrm>
          <a:prstGeom prst="rect">
            <a:avLst/>
          </a:prstGeom>
        </p:spPr>
      </p:pic>
      <p:sp>
        <p:nvSpPr>
          <p:cNvPr id="7" name="Rectangle 6">
            <a:extLst>
              <a:ext uri="{FF2B5EF4-FFF2-40B4-BE49-F238E27FC236}">
                <a16:creationId xmlns:a16="http://schemas.microsoft.com/office/drawing/2014/main" id="{0B600D4A-5D89-2742-AC07-665CF1D60B5A}"/>
              </a:ext>
            </a:extLst>
          </p:cNvPr>
          <p:cNvSpPr/>
          <p:nvPr/>
        </p:nvSpPr>
        <p:spPr>
          <a:xfrm>
            <a:off x="1940311" y="5600385"/>
            <a:ext cx="2297151" cy="33453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3">
            <a:extLst>
              <a:ext uri="{FF2B5EF4-FFF2-40B4-BE49-F238E27FC236}">
                <a16:creationId xmlns:a16="http://schemas.microsoft.com/office/drawing/2014/main" id="{57EBDA0B-35C6-8936-1089-1995E979B78F}"/>
              </a:ext>
            </a:extLst>
          </p:cNvPr>
          <p:cNvSpPr>
            <a:spLocks noChangeArrowheads="1"/>
          </p:cNvSpPr>
          <p:nvPr/>
        </p:nvSpPr>
        <p:spPr bwMode="auto">
          <a:xfrm>
            <a:off x="10402140" y="5928645"/>
            <a:ext cx="11125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Based on </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NMDSR Figure, p.12 </a:t>
            </a:r>
            <a:endParaRPr kumimoji="0" lang="en-US" altLang="en-US" sz="1200" b="1" i="0" u="none" strike="noStrike" cap="none" normalizeH="0" baseline="0" dirty="0">
              <a:ln>
                <a:noFill/>
              </a:ln>
              <a:solidFill>
                <a:schemeClr val="bg1"/>
              </a:solidFill>
              <a:effectLst/>
            </a:endParaRPr>
          </a:p>
        </p:txBody>
      </p:sp>
      <p:sp>
        <p:nvSpPr>
          <p:cNvPr id="10" name="Rectangle 9">
            <a:extLst>
              <a:ext uri="{FF2B5EF4-FFF2-40B4-BE49-F238E27FC236}">
                <a16:creationId xmlns:a16="http://schemas.microsoft.com/office/drawing/2014/main" id="{969247AA-869A-BDF7-9F47-F54ED6699327}"/>
              </a:ext>
            </a:extLst>
          </p:cNvPr>
          <p:cNvSpPr/>
          <p:nvPr/>
        </p:nvSpPr>
        <p:spPr>
          <a:xfrm>
            <a:off x="6419376" y="3765185"/>
            <a:ext cx="1308420" cy="24904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025411DE-085F-7835-72EB-51103071B36E}"/>
              </a:ext>
            </a:extLst>
          </p:cNvPr>
          <p:cNvCxnSpPr>
            <a:cxnSpLocks/>
          </p:cNvCxnSpPr>
          <p:nvPr/>
        </p:nvCxnSpPr>
        <p:spPr>
          <a:xfrm flipH="1" flipV="1">
            <a:off x="6523463" y="3166532"/>
            <a:ext cx="434898" cy="5817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63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id="{BB2332F0-6D4F-1DA2-3D1B-DED60D1ABBC7}"/>
              </a:ext>
            </a:extLst>
          </p:cNvPr>
          <p:cNvPicPr>
            <a:picLocks noChangeAspect="1"/>
          </p:cNvPicPr>
          <p:nvPr/>
        </p:nvPicPr>
        <p:blipFill rotWithShape="1">
          <a:blip r:embed="rId2"/>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id="{2962E4BF-A2FE-932A-E633-B27CFE86DC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endParaRPr>
          </a:p>
        </p:txBody>
      </p:sp>
      <p:sp>
        <p:nvSpPr>
          <p:cNvPr id="5" name="TextBox 4">
            <a:extLst>
              <a:ext uri="{FF2B5EF4-FFF2-40B4-BE49-F238E27FC236}">
                <a16:creationId xmlns:a16="http://schemas.microsoft.com/office/drawing/2014/main" id="{5418CCF2-5DCC-8F71-0381-A9066992748C}"/>
              </a:ext>
            </a:extLst>
          </p:cNvPr>
          <p:cNvSpPr txBox="1"/>
          <p:nvPr/>
        </p:nvSpPr>
        <p:spPr>
          <a:xfrm>
            <a:off x="1483113" y="707922"/>
            <a:ext cx="9411628" cy="5488682"/>
          </a:xfrm>
          <a:prstGeom prst="rect">
            <a:avLst/>
          </a:prstGeom>
          <a:solidFill>
            <a:schemeClr val="accent1">
              <a:lumMod val="75000"/>
              <a:alpha val="66000"/>
            </a:schemeClr>
          </a:solid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Northern Metropolis Development Strategy Report (June 2021)</a:t>
            </a:r>
          </a:p>
          <a:p>
            <a:pPr algn="ct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indent="-457200">
              <a:spcBef>
                <a:spcPts val="750"/>
              </a:spcBef>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NMDSR is the single most critical strategic planning document providing context for the draft OZP. [</a:t>
            </a:r>
            <a:r>
              <a:rPr lang="en-US" sz="20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EIA failed to mention or review the NMDSR, which is a breach of requirements of the Study Brief, EIAO TM and Guidance Notes</a:t>
            </a: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457200" indent="-457200">
              <a:spcBef>
                <a:spcPts val="750"/>
              </a:spcBef>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NMDSR describes:</a:t>
            </a:r>
          </a:p>
          <a:p>
            <a:pPr marL="914400" lvl="1" indent="-457200">
              <a:spcBef>
                <a:spcPts val="375"/>
              </a:spcBef>
              <a:buFont typeface="+mj-lt"/>
              <a:buAutoNum type="arabicPeriod"/>
            </a:pP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THREE levels of strategic directions taken by China, the GBA and Hong Kong</a:t>
            </a:r>
          </a:p>
          <a:p>
            <a:pPr marL="914400" lvl="1" indent="-457200">
              <a:spcBef>
                <a:spcPts val="375"/>
              </a:spcBef>
              <a:buFont typeface="+mj-lt"/>
              <a:buAutoNum type="arabicPeriod"/>
            </a:pP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SIX planning principles to be adopted under the Development Strategy </a:t>
            </a:r>
          </a:p>
          <a:p>
            <a:pPr marL="914400" lvl="1" indent="-457200">
              <a:spcBef>
                <a:spcPts val="375"/>
              </a:spcBef>
              <a:buFont typeface="+mj-lt"/>
              <a:buAutoNum type="arabicPeriod"/>
            </a:pP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Strategic Spatial Framework of “Twin Cities, Three Circles” </a:t>
            </a:r>
          </a:p>
          <a:p>
            <a:pPr marL="914400" lvl="1" indent="-457200">
              <a:spcBef>
                <a:spcPts val="375"/>
              </a:spcBef>
              <a:buFont typeface="+mj-lt"/>
              <a:buAutoNum type="arabicPeriod"/>
            </a:pP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TEN Key Action Directions</a:t>
            </a:r>
          </a:p>
          <a:p>
            <a:pPr marL="457200" indent="-457200">
              <a:buFont typeface="+mj-lt"/>
              <a:buAutoNum type="arabicPeriod"/>
            </a:pP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Preservation of FGC is in total harmony with the NMDSR policy objectives.  Destroying the Old Course would work directly against them. </a:t>
            </a:r>
          </a:p>
        </p:txBody>
      </p:sp>
      <p:sp>
        <p:nvSpPr>
          <p:cNvPr id="3" name="Content Placeholder 2">
            <a:extLst>
              <a:ext uri="{FF2B5EF4-FFF2-40B4-BE49-F238E27FC236}">
                <a16:creationId xmlns:a16="http://schemas.microsoft.com/office/drawing/2014/main" id="{36AC5319-44D4-3CB7-6B8A-533BAC1946EF}"/>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Importance of FGC to the Northern Metropolis</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46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6B808BF4-AC58-15DC-E73F-BCDE14889E0C}"/>
              </a:ext>
            </a:extLst>
          </p:cNvPr>
          <p:cNvSpPr txBox="1">
            <a:spLocks/>
          </p:cNvSpPr>
          <p:nvPr/>
        </p:nvSpPr>
        <p:spPr>
          <a:xfrm>
            <a:off x="1773381" y="567891"/>
            <a:ext cx="8650779" cy="501470"/>
          </a:xfrm>
          <a:prstGeom prst="rect">
            <a:avLst/>
          </a:prstGeom>
        </p:spPr>
        <p:txBody>
          <a:bodyPr vert="horz" lIns="91440" tIns="45720" rIns="91440" bIns="45720" rtlCol="0">
            <a:norm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2">
                    <a:lumMod val="75000"/>
                  </a:schemeClr>
                </a:solidFill>
                <a:latin typeface="Arial" panose="020B0604020202020204" pitchFamily="34" charset="0"/>
                <a:cs typeface="Arial" panose="020B0604020202020204" pitchFamily="34" charset="0"/>
              </a:rPr>
              <a:t>THREE STRATEGIC DIRECTIONS</a:t>
            </a:r>
          </a:p>
          <a:p>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Importance of FGC to the Northern Metropolis</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51A47CAC-5429-7C60-7834-8604EFCBB51E}"/>
              </a:ext>
            </a:extLst>
          </p:cNvPr>
          <p:cNvSpPr txBox="1">
            <a:spLocks/>
          </p:cNvSpPr>
          <p:nvPr/>
        </p:nvSpPr>
        <p:spPr>
          <a:xfrm>
            <a:off x="1773381" y="1171457"/>
            <a:ext cx="8650779" cy="5262065"/>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2400" b="1" dirty="0">
                <a:solidFill>
                  <a:schemeClr val="accent5">
                    <a:lumMod val="50000"/>
                  </a:schemeClr>
                </a:solidFill>
                <a:latin typeface="Arial" panose="020B0604020202020204" pitchFamily="34" charset="0"/>
                <a:cs typeface="Arial" panose="020B0604020202020204" pitchFamily="34" charset="0"/>
              </a:rPr>
              <a:t>“</a:t>
            </a:r>
            <a:r>
              <a:rPr lang="en-US" sz="2400" b="1" i="1" dirty="0">
                <a:solidFill>
                  <a:schemeClr val="accent2">
                    <a:lumMod val="75000"/>
                  </a:schemeClr>
                </a:solidFill>
                <a:latin typeface="Arial" panose="020B0604020202020204" pitchFamily="34" charset="0"/>
                <a:cs typeface="Arial" panose="020B0604020202020204" pitchFamily="34" charset="0"/>
              </a:rPr>
              <a:t>National Level</a:t>
            </a:r>
            <a:r>
              <a:rPr lang="en-US" b="1" i="1" dirty="0">
                <a:solidFill>
                  <a:schemeClr val="accent2">
                    <a:lumMod val="75000"/>
                  </a:schemeClr>
                </a:solidFill>
                <a:latin typeface="Arial" panose="020B0604020202020204" pitchFamily="34" charset="0"/>
                <a:cs typeface="Arial" panose="020B0604020202020204" pitchFamily="34" charset="0"/>
              </a:rPr>
              <a:t>:</a:t>
            </a:r>
            <a:r>
              <a:rPr lang="en-US" b="1" i="1" dirty="0">
                <a:solidFill>
                  <a:schemeClr val="accent5">
                    <a:lumMod val="50000"/>
                  </a:schemeClr>
                </a:solidFill>
                <a:latin typeface="Arial" panose="020B0604020202020204" pitchFamily="34" charset="0"/>
                <a:cs typeface="Arial" panose="020B0604020202020204" pitchFamily="34" charset="0"/>
              </a:rPr>
              <a:t>  Our country proposes the development goals of “Construction of Ecological </a:t>
            </a:r>
            <a:r>
              <a:rPr lang="en-US" b="1" i="1" dirty="0" err="1">
                <a:solidFill>
                  <a:schemeClr val="accent5">
                    <a:lumMod val="50000"/>
                  </a:schemeClr>
                </a:solidFill>
                <a:latin typeface="Arial" panose="020B0604020202020204" pitchFamily="34" charset="0"/>
                <a:cs typeface="Arial" panose="020B0604020202020204" pitchFamily="34" charset="0"/>
              </a:rPr>
              <a:t>Civilisation</a:t>
            </a:r>
            <a:r>
              <a:rPr lang="en-US" b="1" i="1" dirty="0">
                <a:solidFill>
                  <a:schemeClr val="accent5">
                    <a:lumMod val="50000"/>
                  </a:schemeClr>
                </a:solidFill>
                <a:latin typeface="Arial" panose="020B0604020202020204" pitchFamily="34" charset="0"/>
                <a:cs typeface="Arial" panose="020B0604020202020204" pitchFamily="34" charset="0"/>
              </a:rPr>
              <a:t>” and “Construction of Beautiful Villages”, which places emphasis on the harmonious advancement of economic development and ecological conservation and the balanced development of urban and rural areas……………………” </a:t>
            </a:r>
          </a:p>
          <a:p>
            <a:pPr marL="285750" indent="-285750" algn="l">
              <a:buFont typeface="Arial" panose="020B0604020202020204" pitchFamily="34" charset="0"/>
              <a:buChar char="•"/>
            </a:pPr>
            <a:r>
              <a:rPr lang="en-US" sz="2400" b="1" dirty="0">
                <a:solidFill>
                  <a:schemeClr val="accent5">
                    <a:lumMod val="50000"/>
                  </a:schemeClr>
                </a:solidFill>
                <a:latin typeface="Arial" panose="020B0604020202020204" pitchFamily="34" charset="0"/>
                <a:cs typeface="Arial" panose="020B0604020202020204" pitchFamily="34" charset="0"/>
              </a:rPr>
              <a:t>“</a:t>
            </a:r>
            <a:r>
              <a:rPr lang="en-US" sz="2400" b="1" i="1" dirty="0">
                <a:solidFill>
                  <a:schemeClr val="accent2">
                    <a:lumMod val="75000"/>
                  </a:schemeClr>
                </a:solidFill>
                <a:latin typeface="Arial" panose="020B0604020202020204" pitchFamily="34" charset="0"/>
                <a:cs typeface="Arial" panose="020B0604020202020204" pitchFamily="34" charset="0"/>
              </a:rPr>
              <a:t>GBA Level</a:t>
            </a:r>
            <a:r>
              <a:rPr lang="en-US" b="1" i="1" dirty="0">
                <a:solidFill>
                  <a:schemeClr val="accent2">
                    <a:lumMod val="75000"/>
                  </a:schemeClr>
                </a:solidFill>
                <a:latin typeface="Arial" panose="020B0604020202020204" pitchFamily="34" charset="0"/>
                <a:cs typeface="Arial" panose="020B0604020202020204" pitchFamily="34" charset="0"/>
              </a:rPr>
              <a:t>:  </a:t>
            </a:r>
            <a:r>
              <a:rPr lang="en-US" b="1" i="1" dirty="0">
                <a:solidFill>
                  <a:schemeClr val="accent5">
                    <a:lumMod val="50000"/>
                  </a:schemeClr>
                </a:solidFill>
                <a:latin typeface="Arial" panose="020B0604020202020204" pitchFamily="34" charset="0"/>
                <a:cs typeface="Arial" panose="020B0604020202020204" pitchFamily="34" charset="0"/>
              </a:rPr>
              <a:t>The Outline Development Plan puts forward six basic principles,  ………. “to pursue green development and ecological conservation……..”</a:t>
            </a:r>
          </a:p>
          <a:p>
            <a:pPr marL="285750" indent="-285750" algn="l">
              <a:buFont typeface="Arial" panose="020B0604020202020204" pitchFamily="34" charset="0"/>
              <a:buChar char="•"/>
            </a:pPr>
            <a:r>
              <a:rPr lang="en-US" sz="2400" b="1" dirty="0">
                <a:solidFill>
                  <a:schemeClr val="accent5">
                    <a:lumMod val="50000"/>
                  </a:schemeClr>
                </a:solidFill>
                <a:latin typeface="Arial" panose="020B0604020202020204" pitchFamily="34" charset="0"/>
                <a:cs typeface="Arial" panose="020B0604020202020204" pitchFamily="34" charset="0"/>
              </a:rPr>
              <a:t>“</a:t>
            </a:r>
            <a:r>
              <a:rPr lang="en-US" sz="2400" b="1" i="1" dirty="0">
                <a:solidFill>
                  <a:schemeClr val="accent2">
                    <a:lumMod val="75000"/>
                  </a:schemeClr>
                </a:solidFill>
                <a:latin typeface="Arial" panose="020B0604020202020204" pitchFamily="34" charset="0"/>
                <a:cs typeface="Arial" panose="020B0604020202020204" pitchFamily="34" charset="0"/>
              </a:rPr>
              <a:t>Hong Kong Level</a:t>
            </a:r>
            <a:r>
              <a:rPr lang="en-US" b="1" i="1" dirty="0">
                <a:solidFill>
                  <a:schemeClr val="accent2">
                    <a:lumMod val="75000"/>
                  </a:schemeClr>
                </a:solidFill>
                <a:latin typeface="Arial" panose="020B0604020202020204" pitchFamily="34" charset="0"/>
                <a:cs typeface="Arial" panose="020B0604020202020204" pitchFamily="34" charset="0"/>
              </a:rPr>
              <a:t>: </a:t>
            </a:r>
            <a:r>
              <a:rPr lang="en-US" b="1" i="1" dirty="0">
                <a:solidFill>
                  <a:schemeClr val="accent5">
                    <a:lumMod val="50000"/>
                  </a:schemeClr>
                </a:solidFill>
                <a:latin typeface="Arial" panose="020B0604020202020204" pitchFamily="34" charset="0"/>
                <a:cs typeface="Arial" panose="020B0604020202020204" pitchFamily="34" charset="0"/>
              </a:rPr>
              <a:t>Hong Kong 2030+ proposes three building blocks as the guiding principles for the territory’s strategic planning, namely ‘planning for a </a:t>
            </a:r>
            <a:r>
              <a:rPr lang="en-US" b="1" i="1" dirty="0" err="1">
                <a:solidFill>
                  <a:schemeClr val="accent5">
                    <a:lumMod val="50000"/>
                  </a:schemeClr>
                </a:solidFill>
                <a:latin typeface="Arial" panose="020B0604020202020204" pitchFamily="34" charset="0"/>
                <a:cs typeface="Arial" panose="020B0604020202020204" pitchFamily="34" charset="0"/>
              </a:rPr>
              <a:t>liveable</a:t>
            </a:r>
            <a:r>
              <a:rPr lang="en-US" b="1" i="1" dirty="0">
                <a:solidFill>
                  <a:schemeClr val="accent5">
                    <a:lumMod val="50000"/>
                  </a:schemeClr>
                </a:solidFill>
                <a:latin typeface="Arial" panose="020B0604020202020204" pitchFamily="34" charset="0"/>
                <a:cs typeface="Arial" panose="020B0604020202020204" pitchFamily="34" charset="0"/>
              </a:rPr>
              <a:t> high-density city’, ‘embracing new economic challenges and opportunities’ and ‘creating capacity for sustainable growth’. In addition, the Government proposes development goals of biodiversity and carbon neutrality.</a:t>
            </a:r>
            <a:r>
              <a:rPr lang="en-US" b="1" dirty="0">
                <a:solidFill>
                  <a:schemeClr val="accent5">
                    <a:lumMod val="50000"/>
                  </a:schemeClr>
                </a:solidFill>
                <a:latin typeface="Arial" panose="020B0604020202020204" pitchFamily="34" charset="0"/>
                <a:cs typeface="Arial" panose="020B0604020202020204" pitchFamily="34" charset="0"/>
              </a:rPr>
              <a:t>”</a:t>
            </a:r>
            <a:endParaRPr lang="en-HK"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731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6B808BF4-AC58-15DC-E73F-BCDE14889E0C}"/>
              </a:ext>
            </a:extLst>
          </p:cNvPr>
          <p:cNvSpPr txBox="1">
            <a:spLocks/>
          </p:cNvSpPr>
          <p:nvPr/>
        </p:nvSpPr>
        <p:spPr>
          <a:xfrm>
            <a:off x="1773381" y="567891"/>
            <a:ext cx="8650779" cy="501470"/>
          </a:xfrm>
          <a:prstGeom prst="rect">
            <a:avLst/>
          </a:prstGeom>
        </p:spPr>
        <p:txBody>
          <a:bodyPr vert="horz" lIns="91440" tIns="45720" rIns="91440" bIns="45720" rtlCol="0">
            <a:norm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2">
                    <a:lumMod val="75000"/>
                  </a:schemeClr>
                </a:solidFill>
                <a:latin typeface="Arial" panose="020B0604020202020204" pitchFamily="34" charset="0"/>
                <a:cs typeface="Arial" panose="020B0604020202020204" pitchFamily="34" charset="0"/>
              </a:rPr>
              <a:t>THREE STRATEGIC DIRECTIONS</a:t>
            </a:r>
          </a:p>
          <a:p>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Importance of FGC to the Northern Metropolis</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51A47CAC-5429-7C60-7834-8604EFCBB51E}"/>
              </a:ext>
            </a:extLst>
          </p:cNvPr>
          <p:cNvSpPr txBox="1">
            <a:spLocks/>
          </p:cNvSpPr>
          <p:nvPr/>
        </p:nvSpPr>
        <p:spPr>
          <a:xfrm>
            <a:off x="1773381" y="1171457"/>
            <a:ext cx="8650779" cy="5262065"/>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2400" b="1" dirty="0">
                <a:solidFill>
                  <a:schemeClr val="accent5">
                    <a:lumMod val="50000"/>
                  </a:schemeClr>
                </a:solidFill>
                <a:latin typeface="Arial" panose="020B0604020202020204" pitchFamily="34" charset="0"/>
                <a:cs typeface="Arial" panose="020B0604020202020204" pitchFamily="34" charset="0"/>
              </a:rPr>
              <a:t>“</a:t>
            </a:r>
            <a:r>
              <a:rPr lang="en-US" sz="2400" b="1" i="1" dirty="0">
                <a:solidFill>
                  <a:schemeClr val="accent2">
                    <a:lumMod val="75000"/>
                  </a:schemeClr>
                </a:solidFill>
                <a:latin typeface="Arial" panose="020B0604020202020204" pitchFamily="34" charset="0"/>
                <a:cs typeface="Arial" panose="020B0604020202020204" pitchFamily="34" charset="0"/>
              </a:rPr>
              <a:t>National Level</a:t>
            </a:r>
            <a:r>
              <a:rPr lang="en-US" b="1" i="1" dirty="0">
                <a:solidFill>
                  <a:schemeClr val="accent2">
                    <a:lumMod val="75000"/>
                  </a:schemeClr>
                </a:solidFill>
                <a:latin typeface="Arial" panose="020B0604020202020204" pitchFamily="34" charset="0"/>
                <a:cs typeface="Arial" panose="020B0604020202020204" pitchFamily="34" charset="0"/>
              </a:rPr>
              <a:t>:</a:t>
            </a:r>
            <a:r>
              <a:rPr lang="en-US" b="1" i="1" dirty="0">
                <a:solidFill>
                  <a:schemeClr val="accent5">
                    <a:lumMod val="50000"/>
                  </a:schemeClr>
                </a:solidFill>
                <a:latin typeface="Arial" panose="020B0604020202020204" pitchFamily="34" charset="0"/>
                <a:cs typeface="Arial" panose="020B0604020202020204" pitchFamily="34" charset="0"/>
              </a:rPr>
              <a:t>  Our country proposes the development goals of “</a:t>
            </a:r>
            <a:r>
              <a:rPr lang="en-US" b="1" i="1" u="sng" dirty="0">
                <a:solidFill>
                  <a:srgbClr val="FF0000"/>
                </a:solidFill>
                <a:latin typeface="Arial" panose="020B0604020202020204" pitchFamily="34" charset="0"/>
                <a:cs typeface="Arial" panose="020B0604020202020204" pitchFamily="34" charset="0"/>
              </a:rPr>
              <a:t>Construction of Ecological </a:t>
            </a:r>
            <a:r>
              <a:rPr lang="en-US" b="1" i="1" u="sng" dirty="0" err="1">
                <a:solidFill>
                  <a:srgbClr val="FF0000"/>
                </a:solidFill>
                <a:latin typeface="Arial" panose="020B0604020202020204" pitchFamily="34" charset="0"/>
                <a:cs typeface="Arial" panose="020B0604020202020204" pitchFamily="34" charset="0"/>
              </a:rPr>
              <a:t>Civilisation</a:t>
            </a:r>
            <a:r>
              <a:rPr lang="en-US" b="1" i="1" dirty="0">
                <a:solidFill>
                  <a:schemeClr val="accent5">
                    <a:lumMod val="50000"/>
                  </a:schemeClr>
                </a:solidFill>
                <a:latin typeface="Arial" panose="020B0604020202020204" pitchFamily="34" charset="0"/>
                <a:cs typeface="Arial" panose="020B0604020202020204" pitchFamily="34" charset="0"/>
              </a:rPr>
              <a:t>” and “Construction of Beautiful Villages”, which places emphasis on </a:t>
            </a:r>
            <a:r>
              <a:rPr lang="en-US" b="1" i="1" u="sng" dirty="0">
                <a:solidFill>
                  <a:srgbClr val="FF0000"/>
                </a:solidFill>
                <a:latin typeface="Arial" panose="020B0604020202020204" pitchFamily="34" charset="0"/>
                <a:cs typeface="Arial" panose="020B0604020202020204" pitchFamily="34" charset="0"/>
              </a:rPr>
              <a:t>the harmonious advancement of economic development and ecological conservation and the balanced development of urban and rural areas</a:t>
            </a:r>
            <a:r>
              <a:rPr lang="en-US" b="1" i="1" dirty="0">
                <a:solidFill>
                  <a:schemeClr val="accent5">
                    <a:lumMod val="50000"/>
                  </a:schemeClr>
                </a:solidFill>
                <a:latin typeface="Arial" panose="020B0604020202020204" pitchFamily="34" charset="0"/>
                <a:cs typeface="Arial" panose="020B0604020202020204" pitchFamily="34" charset="0"/>
              </a:rPr>
              <a:t>……………………” </a:t>
            </a:r>
          </a:p>
          <a:p>
            <a:pPr marL="285750" indent="-285750" algn="l">
              <a:buFont typeface="Arial" panose="020B0604020202020204" pitchFamily="34" charset="0"/>
              <a:buChar char="•"/>
            </a:pPr>
            <a:r>
              <a:rPr lang="en-US" sz="2400" b="1" dirty="0">
                <a:solidFill>
                  <a:schemeClr val="accent5">
                    <a:lumMod val="50000"/>
                  </a:schemeClr>
                </a:solidFill>
                <a:latin typeface="Arial" panose="020B0604020202020204" pitchFamily="34" charset="0"/>
                <a:cs typeface="Arial" panose="020B0604020202020204" pitchFamily="34" charset="0"/>
              </a:rPr>
              <a:t>“</a:t>
            </a:r>
            <a:r>
              <a:rPr lang="en-US" sz="2400" b="1" i="1" dirty="0">
                <a:solidFill>
                  <a:schemeClr val="accent2">
                    <a:lumMod val="75000"/>
                  </a:schemeClr>
                </a:solidFill>
                <a:latin typeface="Arial" panose="020B0604020202020204" pitchFamily="34" charset="0"/>
                <a:cs typeface="Arial" panose="020B0604020202020204" pitchFamily="34" charset="0"/>
              </a:rPr>
              <a:t>GBA Level</a:t>
            </a:r>
            <a:r>
              <a:rPr lang="en-US" b="1" i="1" dirty="0">
                <a:solidFill>
                  <a:schemeClr val="accent2">
                    <a:lumMod val="75000"/>
                  </a:schemeClr>
                </a:solidFill>
                <a:latin typeface="Arial" panose="020B0604020202020204" pitchFamily="34" charset="0"/>
                <a:cs typeface="Arial" panose="020B0604020202020204" pitchFamily="34" charset="0"/>
              </a:rPr>
              <a:t>:  </a:t>
            </a:r>
            <a:r>
              <a:rPr lang="en-US" b="1" i="1" dirty="0">
                <a:solidFill>
                  <a:schemeClr val="accent5">
                    <a:lumMod val="50000"/>
                  </a:schemeClr>
                </a:solidFill>
                <a:latin typeface="Arial" panose="020B0604020202020204" pitchFamily="34" charset="0"/>
                <a:cs typeface="Arial" panose="020B0604020202020204" pitchFamily="34" charset="0"/>
              </a:rPr>
              <a:t>The Outline Development Plan puts forward six basic principles,  ………. “</a:t>
            </a:r>
            <a:r>
              <a:rPr lang="en-US" b="1" i="1" u="sng" dirty="0">
                <a:solidFill>
                  <a:srgbClr val="FF0000"/>
                </a:solidFill>
                <a:latin typeface="Arial" panose="020B0604020202020204" pitchFamily="34" charset="0"/>
                <a:cs typeface="Arial" panose="020B0604020202020204" pitchFamily="34" charset="0"/>
              </a:rPr>
              <a:t>to pursue green development and ecological conservation</a:t>
            </a:r>
            <a:r>
              <a:rPr lang="en-US" b="1" i="1" dirty="0">
                <a:solidFill>
                  <a:schemeClr val="accent5">
                    <a:lumMod val="50000"/>
                  </a:schemeClr>
                </a:solidFill>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en-US" sz="2400" b="1" dirty="0">
                <a:solidFill>
                  <a:schemeClr val="accent5">
                    <a:lumMod val="50000"/>
                  </a:schemeClr>
                </a:solidFill>
                <a:latin typeface="Arial" panose="020B0604020202020204" pitchFamily="34" charset="0"/>
                <a:cs typeface="Arial" panose="020B0604020202020204" pitchFamily="34" charset="0"/>
              </a:rPr>
              <a:t>“</a:t>
            </a:r>
            <a:r>
              <a:rPr lang="en-US" sz="2400" b="1" i="1" dirty="0">
                <a:solidFill>
                  <a:schemeClr val="accent2">
                    <a:lumMod val="75000"/>
                  </a:schemeClr>
                </a:solidFill>
                <a:latin typeface="Arial" panose="020B0604020202020204" pitchFamily="34" charset="0"/>
                <a:cs typeface="Arial" panose="020B0604020202020204" pitchFamily="34" charset="0"/>
              </a:rPr>
              <a:t>Hong Kong Level</a:t>
            </a:r>
            <a:r>
              <a:rPr lang="en-US" b="1" i="1" dirty="0">
                <a:solidFill>
                  <a:schemeClr val="accent2">
                    <a:lumMod val="75000"/>
                  </a:schemeClr>
                </a:solidFill>
                <a:latin typeface="Arial" panose="020B0604020202020204" pitchFamily="34" charset="0"/>
                <a:cs typeface="Arial" panose="020B0604020202020204" pitchFamily="34" charset="0"/>
              </a:rPr>
              <a:t>: </a:t>
            </a:r>
            <a:r>
              <a:rPr lang="en-US" b="1" i="1" dirty="0">
                <a:solidFill>
                  <a:schemeClr val="accent5">
                    <a:lumMod val="50000"/>
                  </a:schemeClr>
                </a:solidFill>
                <a:latin typeface="Arial" panose="020B0604020202020204" pitchFamily="34" charset="0"/>
                <a:cs typeface="Arial" panose="020B0604020202020204" pitchFamily="34" charset="0"/>
              </a:rPr>
              <a:t>Hong Kong 2030+ proposes three building blocks as the guiding principles for the territory’s strategic planning, namely “</a:t>
            </a:r>
            <a:r>
              <a:rPr lang="en-US" b="1" i="1" u="sng" dirty="0">
                <a:solidFill>
                  <a:srgbClr val="FF0000"/>
                </a:solidFill>
                <a:latin typeface="Arial" panose="020B0604020202020204" pitchFamily="34" charset="0"/>
                <a:cs typeface="Arial" panose="020B0604020202020204" pitchFamily="34" charset="0"/>
              </a:rPr>
              <a:t>planning for a </a:t>
            </a:r>
            <a:r>
              <a:rPr lang="en-US" b="1" i="1" u="sng" dirty="0" err="1">
                <a:solidFill>
                  <a:srgbClr val="FF0000"/>
                </a:solidFill>
                <a:latin typeface="Arial" panose="020B0604020202020204" pitchFamily="34" charset="0"/>
                <a:cs typeface="Arial" panose="020B0604020202020204" pitchFamily="34" charset="0"/>
              </a:rPr>
              <a:t>liveable</a:t>
            </a:r>
            <a:r>
              <a:rPr lang="en-US" b="1" i="1" u="sng" dirty="0">
                <a:solidFill>
                  <a:srgbClr val="FF0000"/>
                </a:solidFill>
                <a:latin typeface="Arial" panose="020B0604020202020204" pitchFamily="34" charset="0"/>
                <a:cs typeface="Arial" panose="020B0604020202020204" pitchFamily="34" charset="0"/>
              </a:rPr>
              <a:t> high-density city</a:t>
            </a:r>
            <a:r>
              <a:rPr lang="en-US" b="1" i="1" dirty="0">
                <a:solidFill>
                  <a:schemeClr val="accent5">
                    <a:lumMod val="50000"/>
                  </a:schemeClr>
                </a:solidFill>
                <a:latin typeface="Arial" panose="020B0604020202020204" pitchFamily="34" charset="0"/>
                <a:cs typeface="Arial" panose="020B0604020202020204" pitchFamily="34" charset="0"/>
              </a:rPr>
              <a:t>”, “embracing new economic challenges and opportunities” and “</a:t>
            </a:r>
            <a:r>
              <a:rPr lang="en-US" b="1" i="1" u="sng" dirty="0">
                <a:solidFill>
                  <a:srgbClr val="FF0000"/>
                </a:solidFill>
                <a:latin typeface="Arial" panose="020B0604020202020204" pitchFamily="34" charset="0"/>
                <a:cs typeface="Arial" panose="020B0604020202020204" pitchFamily="34" charset="0"/>
              </a:rPr>
              <a:t>creating capacity for sustainable growth</a:t>
            </a:r>
            <a:r>
              <a:rPr lang="en-US" b="1" i="1" dirty="0">
                <a:solidFill>
                  <a:schemeClr val="accent5">
                    <a:lumMod val="50000"/>
                  </a:schemeClr>
                </a:solidFill>
                <a:latin typeface="Arial" panose="020B0604020202020204" pitchFamily="34" charset="0"/>
                <a:cs typeface="Arial" panose="020B0604020202020204" pitchFamily="34" charset="0"/>
              </a:rPr>
              <a:t>”. In addition, the Government proposes </a:t>
            </a:r>
            <a:r>
              <a:rPr lang="en-US" b="1" i="1" u="sng" dirty="0">
                <a:solidFill>
                  <a:srgbClr val="FF0000"/>
                </a:solidFill>
                <a:latin typeface="Arial" panose="020B0604020202020204" pitchFamily="34" charset="0"/>
                <a:cs typeface="Arial" panose="020B0604020202020204" pitchFamily="34" charset="0"/>
              </a:rPr>
              <a:t>development goals of biodiversity and carbon neutrality</a:t>
            </a:r>
            <a:r>
              <a:rPr lang="en-US" b="1" i="1" dirty="0">
                <a:solidFill>
                  <a:schemeClr val="accent5">
                    <a:lumMod val="50000"/>
                  </a:schemeClr>
                </a:solidFill>
                <a:latin typeface="Arial" panose="020B0604020202020204" pitchFamily="34" charset="0"/>
                <a:cs typeface="Arial" panose="020B0604020202020204" pitchFamily="34" charset="0"/>
              </a:rPr>
              <a:t>.</a:t>
            </a:r>
            <a:r>
              <a:rPr lang="en-US" b="1" dirty="0">
                <a:solidFill>
                  <a:schemeClr val="accent5">
                    <a:lumMod val="50000"/>
                  </a:schemeClr>
                </a:solidFill>
                <a:latin typeface="Arial" panose="020B0604020202020204" pitchFamily="34" charset="0"/>
                <a:cs typeface="Arial" panose="020B0604020202020204" pitchFamily="34" charset="0"/>
              </a:rPr>
              <a:t>”</a:t>
            </a:r>
          </a:p>
          <a:p>
            <a:pPr algn="l"/>
            <a:r>
              <a:rPr lang="en-US" sz="2400" b="1" dirty="0">
                <a:solidFill>
                  <a:schemeClr val="accent5">
                    <a:lumMod val="50000"/>
                  </a:schemeClr>
                </a:solidFill>
                <a:latin typeface="Arial" panose="020B0604020202020204" pitchFamily="34" charset="0"/>
                <a:cs typeface="Arial" panose="020B0604020202020204" pitchFamily="34" charset="0"/>
              </a:rPr>
              <a:t>The destruction of the Old Course with its high landscape value, high ecological value and high recreational value is diametrically opposed to these three Strategic Directions.</a:t>
            </a:r>
            <a:endParaRPr lang="en-HK" sz="2400" b="1" dirty="0">
              <a:solidFill>
                <a:schemeClr val="accent5">
                  <a:lumMod val="50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94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6B808BF4-AC58-15DC-E73F-BCDE14889E0C}"/>
              </a:ext>
            </a:extLst>
          </p:cNvPr>
          <p:cNvSpPr txBox="1">
            <a:spLocks/>
          </p:cNvSpPr>
          <p:nvPr/>
        </p:nvSpPr>
        <p:spPr>
          <a:xfrm>
            <a:off x="1773381" y="567891"/>
            <a:ext cx="8650779" cy="501470"/>
          </a:xfrm>
          <a:prstGeom prst="rect">
            <a:avLst/>
          </a:prstGeom>
        </p:spPr>
        <p:txBody>
          <a:bodyPr vert="horz" lIns="91440" tIns="45720" rIns="91440" bIns="45720" rtlCol="0">
            <a:norm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2">
                    <a:lumMod val="75000"/>
                  </a:schemeClr>
                </a:solidFill>
                <a:latin typeface="Arial" panose="020B0604020202020204" pitchFamily="34" charset="0"/>
                <a:cs typeface="Arial" panose="020B0604020202020204" pitchFamily="34" charset="0"/>
              </a:rPr>
              <a:t>SIX PLANNING PRINCIPLES</a:t>
            </a: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Importance of FGC to the Northern Metropolis</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51A47CAC-5429-7C60-7834-8604EFCBB51E}"/>
              </a:ext>
            </a:extLst>
          </p:cNvPr>
          <p:cNvSpPr txBox="1">
            <a:spLocks/>
          </p:cNvSpPr>
          <p:nvPr/>
        </p:nvSpPr>
        <p:spPr>
          <a:xfrm>
            <a:off x="301083" y="1048796"/>
            <a:ext cx="11708780" cy="5508364"/>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Urban-Rural Integration. </a:t>
            </a:r>
            <a:r>
              <a:rPr lang="en-US" sz="1600" b="1" i="1" dirty="0">
                <a:solidFill>
                  <a:schemeClr val="accent5">
                    <a:lumMod val="50000"/>
                  </a:schemeClr>
                </a:solidFill>
                <a:latin typeface="Arial" panose="020B0604020202020204" pitchFamily="34" charset="0"/>
                <a:cs typeface="Arial" panose="020B0604020202020204" pitchFamily="34" charset="0"/>
              </a:rPr>
              <a:t>The rich cultural and natural resources in the northern New Territories, comprising urban areas, rural townships, villages, hilly terrains, rivers, wetlands, fishponds, agricultural land, countryside areas, bay areas, islands, etc., should be suitably </a:t>
            </a:r>
            <a:r>
              <a:rPr lang="en-US" sz="1600" b="1" i="1" dirty="0" err="1">
                <a:solidFill>
                  <a:schemeClr val="accent5">
                    <a:lumMod val="50000"/>
                  </a:schemeClr>
                </a:solidFill>
                <a:latin typeface="Arial" panose="020B0604020202020204" pitchFamily="34" charset="0"/>
                <a:cs typeface="Arial" panose="020B0604020202020204" pitchFamily="34" charset="0"/>
              </a:rPr>
              <a:t>utilised</a:t>
            </a:r>
            <a:r>
              <a:rPr lang="en-US" sz="1600" b="1" i="1" dirty="0">
                <a:solidFill>
                  <a:schemeClr val="accent5">
                    <a:lumMod val="50000"/>
                  </a:schemeClr>
                </a:solidFill>
                <a:latin typeface="Arial" panose="020B0604020202020204" pitchFamily="34" charset="0"/>
                <a:cs typeface="Arial" panose="020B0604020202020204" pitchFamily="34" charset="0"/>
              </a:rPr>
              <a:t>, </a:t>
            </a:r>
            <a:r>
              <a:rPr lang="en-US" sz="1600" b="1" i="1" dirty="0" err="1">
                <a:solidFill>
                  <a:schemeClr val="accent5">
                    <a:lumMod val="50000"/>
                  </a:schemeClr>
                </a:solidFill>
                <a:latin typeface="Arial" panose="020B0604020202020204" pitchFamily="34" charset="0"/>
                <a:cs typeface="Arial" panose="020B0604020202020204" pitchFamily="34" charset="0"/>
              </a:rPr>
              <a:t>revitalised</a:t>
            </a:r>
            <a:r>
              <a:rPr lang="en-US" sz="1600" b="1" i="1" dirty="0">
                <a:solidFill>
                  <a:schemeClr val="accent5">
                    <a:lumMod val="50000"/>
                  </a:schemeClr>
                </a:solidFill>
                <a:latin typeface="Arial" panose="020B0604020202020204" pitchFamily="34" charset="0"/>
                <a:cs typeface="Arial" panose="020B0604020202020204" pitchFamily="34" charset="0"/>
              </a:rPr>
              <a:t> and conserved in such a way as to create the Northern Metropolis with unique metropolitan landscape featured with “Urban-Rural Integration and Co-existence of Development and Conservation”. This unique landscape will be no less spectacular than that along both sides of the Victoria Harbour, a world-class metropolitan landscape with a beautiful blend of mountain ranges, cityscape and </a:t>
            </a:r>
            <a:r>
              <a:rPr lang="en-US" sz="1600" b="1" i="1" dirty="0" err="1">
                <a:solidFill>
                  <a:schemeClr val="accent5">
                    <a:lumMod val="50000"/>
                  </a:schemeClr>
                </a:solidFill>
                <a:latin typeface="Arial" panose="020B0604020202020204" pitchFamily="34" charset="0"/>
                <a:cs typeface="Arial" panose="020B0604020202020204" pitchFamily="34" charset="0"/>
              </a:rPr>
              <a:t>harbour</a:t>
            </a:r>
            <a:r>
              <a:rPr lang="en-US" sz="1600" b="1" i="1" dirty="0">
                <a:solidFill>
                  <a:schemeClr val="accent5">
                    <a:lumMod val="50000"/>
                  </a:schemeClr>
                </a:solidFill>
                <a:latin typeface="Arial" panose="020B0604020202020204" pitchFamily="34" charset="0"/>
                <a:cs typeface="Arial" panose="020B0604020202020204" pitchFamily="34" charset="0"/>
              </a:rPr>
              <a:t>. </a:t>
            </a:r>
          </a:p>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Proactive Conservation. </a:t>
            </a:r>
            <a:r>
              <a:rPr lang="en-US" sz="1600" b="1" i="1" dirty="0">
                <a:solidFill>
                  <a:schemeClr val="accent5">
                    <a:lumMod val="50000"/>
                  </a:schemeClr>
                </a:solidFill>
                <a:latin typeface="Arial" panose="020B0604020202020204" pitchFamily="34" charset="0"/>
                <a:cs typeface="Arial" panose="020B0604020202020204" pitchFamily="34" charset="0"/>
              </a:rPr>
              <a:t>Proactive conservation measures should be adopted, and plans for building a major ecological habitat network should be formulated. Efforts should be made to enhance the ecological value of ecologically sensitive areas, expand environmental capacity and preserve the integrity of strategic ecological corridors. Steps should also be taken to guard against damage to the ecosystem by </a:t>
            </a:r>
            <a:r>
              <a:rPr lang="en-US" sz="1600" b="1" i="1" dirty="0" err="1">
                <a:solidFill>
                  <a:schemeClr val="accent5">
                    <a:lumMod val="50000"/>
                  </a:schemeClr>
                </a:solidFill>
                <a:latin typeface="Arial" panose="020B0604020202020204" pitchFamily="34" charset="0"/>
                <a:cs typeface="Arial" panose="020B0604020202020204" pitchFamily="34" charset="0"/>
              </a:rPr>
              <a:t>unauthorised</a:t>
            </a:r>
            <a:r>
              <a:rPr lang="en-US" sz="1600" b="1" i="1" dirty="0">
                <a:solidFill>
                  <a:schemeClr val="accent5">
                    <a:lumMod val="50000"/>
                  </a:schemeClr>
                </a:solidFill>
                <a:latin typeface="Arial" panose="020B0604020202020204" pitchFamily="34" charset="0"/>
                <a:cs typeface="Arial" panose="020B0604020202020204" pitchFamily="34" charset="0"/>
              </a:rPr>
              <a:t> developments, and reasonably compensate for the environmental impact of development activities.</a:t>
            </a:r>
          </a:p>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High-quality outdoor eco-recreation/ tourism outlets</a:t>
            </a:r>
            <a:r>
              <a:rPr lang="en-US" sz="1600" b="1" i="1" dirty="0">
                <a:solidFill>
                  <a:schemeClr val="accent2">
                    <a:lumMod val="75000"/>
                  </a:schemeClr>
                </a:solidFill>
                <a:latin typeface="Arial" panose="020B0604020202020204" pitchFamily="34" charset="0"/>
                <a:cs typeface="Arial" panose="020B0604020202020204" pitchFamily="34" charset="0"/>
              </a:rPr>
              <a:t>. </a:t>
            </a:r>
            <a:r>
              <a:rPr lang="en-US" sz="1600" b="1" i="1" dirty="0">
                <a:solidFill>
                  <a:schemeClr val="accent5">
                    <a:lumMod val="50000"/>
                  </a:schemeClr>
                </a:solidFill>
                <a:latin typeface="Arial" panose="020B0604020202020204" pitchFamily="34" charset="0"/>
                <a:cs typeface="Arial" panose="020B0604020202020204" pitchFamily="34" charset="0"/>
              </a:rPr>
              <a:t>In anticipation of a considerable growth of the residential and working population in the Northern Metropolis, quality outdoor eco-recreation/tourism outlets of high landscape value should be created in a timely manner. This can enrich people’s lives and encourage a healthy lifestyle while avoiding damage to cultural and natural resources caused by unregulated recreation and tourism activities.</a:t>
            </a:r>
            <a:r>
              <a:rPr lang="en-US" sz="1600" b="1" dirty="0">
                <a:solidFill>
                  <a:schemeClr val="accent5">
                    <a:lumMod val="50000"/>
                  </a:schemeClr>
                </a:solidFill>
                <a:latin typeface="Arial" panose="020B0604020202020204" pitchFamily="34" charset="0"/>
                <a:cs typeface="Arial" panose="020B0604020202020204" pitchFamily="34" charset="0"/>
              </a:rPr>
              <a:t>”</a:t>
            </a:r>
          </a:p>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a:t>
            </a:r>
            <a:r>
              <a:rPr lang="en-US" sz="1600" b="1" i="1" dirty="0" err="1">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Optimised</a:t>
            </a:r>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spatial planning for economic land</a:t>
            </a:r>
            <a:r>
              <a:rPr lang="en-US" sz="1600" b="1" i="1" dirty="0">
                <a:solidFill>
                  <a:schemeClr val="accent2">
                    <a:lumMod val="75000"/>
                  </a:schemeClr>
                </a:solidFill>
                <a:latin typeface="Arial" panose="020B0604020202020204" pitchFamily="34" charset="0"/>
                <a:cs typeface="Arial" panose="020B0604020202020204" pitchFamily="34" charset="0"/>
              </a:rPr>
              <a:t>…</a:t>
            </a:r>
            <a:r>
              <a:rPr lang="en-US" sz="1600" b="1" i="1" dirty="0">
                <a:solidFill>
                  <a:schemeClr val="accent5">
                    <a:lumMod val="50000"/>
                  </a:schemeClr>
                </a:solidFill>
                <a:latin typeface="Arial" panose="020B0604020202020204" pitchFamily="34" charset="0"/>
                <a:cs typeface="Arial" panose="020B0604020202020204" pitchFamily="34" charset="0"/>
              </a:rPr>
              <a:t> </a:t>
            </a:r>
          </a:p>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Expansion of development capacity</a:t>
            </a:r>
            <a:r>
              <a:rPr lang="en-US" sz="1600" b="1" i="1" dirty="0">
                <a:solidFill>
                  <a:schemeClr val="accent2">
                    <a:lumMod val="75000"/>
                  </a:schemeClr>
                </a:solidFill>
                <a:latin typeface="Arial" panose="020B0604020202020204" pitchFamily="34" charset="0"/>
                <a:cs typeface="Arial" panose="020B0604020202020204" pitchFamily="34" charset="0"/>
              </a:rPr>
              <a:t>. </a:t>
            </a:r>
            <a:r>
              <a:rPr lang="en-US" sz="1600" b="1" i="1" dirty="0">
                <a:solidFill>
                  <a:schemeClr val="accent5">
                    <a:lumMod val="50000"/>
                  </a:schemeClr>
                </a:solidFill>
                <a:latin typeface="Arial" panose="020B0604020202020204" pitchFamily="34" charset="0"/>
                <a:cs typeface="Arial" panose="020B0604020202020204" pitchFamily="34" charset="0"/>
              </a:rPr>
              <a:t>More land that are suitable for development should be identified. The development nodes and corridors connecting various BCPs should be expanded and improved in terms of planning and design, in order to tackle the problem of shortage in land and housing supply in Hong Kong. The fragmented development pattern should be improved to achieve greater efficiency in the overall land use..</a:t>
            </a:r>
          </a:p>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Enhancing the efficiency, capacity, and comfort level of cross-boundary travel</a:t>
            </a:r>
            <a:r>
              <a:rPr lang="en-US" sz="1600" b="1" i="1" dirty="0">
                <a:solidFill>
                  <a:schemeClr val="accent5">
                    <a:lumMod val="50000"/>
                  </a:schemeClr>
                </a:solidFill>
                <a:latin typeface="Arial" panose="020B0604020202020204" pitchFamily="34" charset="0"/>
                <a:cs typeface="Arial" panose="020B0604020202020204" pitchFamily="34" charset="0"/>
              </a:rPr>
              <a:t>…………”</a:t>
            </a:r>
            <a:endParaRPr lang="en-HK" sz="1600" b="1" i="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831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6B808BF4-AC58-15DC-E73F-BCDE14889E0C}"/>
              </a:ext>
            </a:extLst>
          </p:cNvPr>
          <p:cNvSpPr txBox="1">
            <a:spLocks/>
          </p:cNvSpPr>
          <p:nvPr/>
        </p:nvSpPr>
        <p:spPr>
          <a:xfrm>
            <a:off x="1773381" y="567891"/>
            <a:ext cx="8650779" cy="501470"/>
          </a:xfrm>
          <a:prstGeom prst="rect">
            <a:avLst/>
          </a:prstGeom>
        </p:spPr>
        <p:txBody>
          <a:bodyPr vert="horz" lIns="91440" tIns="45720" rIns="91440" bIns="45720" rtlCol="0">
            <a:norm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2">
                    <a:lumMod val="75000"/>
                  </a:schemeClr>
                </a:solidFill>
                <a:latin typeface="Arial" panose="020B0604020202020204" pitchFamily="34" charset="0"/>
                <a:cs typeface="Arial" panose="020B0604020202020204" pitchFamily="34" charset="0"/>
              </a:rPr>
              <a:t>SIX PLANNING PRINCIPLES</a:t>
            </a: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Importance of FGC to the Northern Metropolis</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51A47CAC-5429-7C60-7834-8604EFCBB51E}"/>
              </a:ext>
            </a:extLst>
          </p:cNvPr>
          <p:cNvSpPr txBox="1">
            <a:spLocks/>
          </p:cNvSpPr>
          <p:nvPr/>
        </p:nvSpPr>
        <p:spPr>
          <a:xfrm>
            <a:off x="301083" y="1048796"/>
            <a:ext cx="11708780" cy="5508364"/>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Urban-Rural Integration. </a:t>
            </a:r>
            <a:r>
              <a:rPr lang="en-US" sz="1600" b="1" i="1" dirty="0">
                <a:solidFill>
                  <a:schemeClr val="accent5">
                    <a:lumMod val="50000"/>
                  </a:schemeClr>
                </a:solidFill>
                <a:latin typeface="Arial" panose="020B0604020202020204" pitchFamily="34" charset="0"/>
                <a:cs typeface="Arial" panose="020B0604020202020204" pitchFamily="34" charset="0"/>
              </a:rPr>
              <a:t>The </a:t>
            </a:r>
            <a:r>
              <a:rPr lang="en-US" sz="1600" b="1" i="1" u="sng" dirty="0">
                <a:solidFill>
                  <a:srgbClr val="FF0000"/>
                </a:solidFill>
                <a:latin typeface="Arial" panose="020B0604020202020204" pitchFamily="34" charset="0"/>
                <a:cs typeface="Arial" panose="020B0604020202020204" pitchFamily="34" charset="0"/>
              </a:rPr>
              <a:t>rich cultural and natural resources </a:t>
            </a:r>
            <a:r>
              <a:rPr lang="en-US" sz="1600" b="1" i="1" dirty="0">
                <a:solidFill>
                  <a:schemeClr val="accent5">
                    <a:lumMod val="50000"/>
                  </a:schemeClr>
                </a:solidFill>
                <a:latin typeface="Arial" panose="020B0604020202020204" pitchFamily="34" charset="0"/>
                <a:cs typeface="Arial" panose="020B0604020202020204" pitchFamily="34" charset="0"/>
              </a:rPr>
              <a:t>in the northern New Territories, comprising urban areas, rural townships, villages, hilly terrains, rivers, wetlands, fishponds, agricultural land, countryside areas, bay areas, islands, etc., should be </a:t>
            </a:r>
            <a:r>
              <a:rPr lang="en-US" sz="1600" b="1" i="1" u="sng" dirty="0">
                <a:solidFill>
                  <a:srgbClr val="FF0000"/>
                </a:solidFill>
                <a:latin typeface="Arial" panose="020B0604020202020204" pitchFamily="34" charset="0"/>
                <a:cs typeface="Arial" panose="020B0604020202020204" pitchFamily="34" charset="0"/>
              </a:rPr>
              <a:t>suitably </a:t>
            </a:r>
            <a:r>
              <a:rPr lang="en-US" sz="1600" b="1" i="1" u="sng" dirty="0" err="1">
                <a:solidFill>
                  <a:srgbClr val="FF0000"/>
                </a:solidFill>
                <a:latin typeface="Arial" panose="020B0604020202020204" pitchFamily="34" charset="0"/>
                <a:cs typeface="Arial" panose="020B0604020202020204" pitchFamily="34" charset="0"/>
              </a:rPr>
              <a:t>utilised</a:t>
            </a:r>
            <a:r>
              <a:rPr lang="en-US" sz="1600" b="1" i="1" u="sng" dirty="0">
                <a:solidFill>
                  <a:srgbClr val="FF0000"/>
                </a:solidFill>
                <a:latin typeface="Arial" panose="020B0604020202020204" pitchFamily="34" charset="0"/>
                <a:cs typeface="Arial" panose="020B0604020202020204" pitchFamily="34" charset="0"/>
              </a:rPr>
              <a:t>, </a:t>
            </a:r>
            <a:r>
              <a:rPr lang="en-US" sz="1600" b="1" i="1" u="sng" dirty="0" err="1">
                <a:solidFill>
                  <a:srgbClr val="FF0000"/>
                </a:solidFill>
                <a:latin typeface="Arial" panose="020B0604020202020204" pitchFamily="34" charset="0"/>
                <a:cs typeface="Arial" panose="020B0604020202020204" pitchFamily="34" charset="0"/>
              </a:rPr>
              <a:t>revitalised</a:t>
            </a:r>
            <a:r>
              <a:rPr lang="en-US" sz="1600" b="1" i="1" u="sng" dirty="0">
                <a:solidFill>
                  <a:srgbClr val="FF0000"/>
                </a:solidFill>
                <a:latin typeface="Arial" panose="020B0604020202020204" pitchFamily="34" charset="0"/>
                <a:cs typeface="Arial" panose="020B0604020202020204" pitchFamily="34" charset="0"/>
              </a:rPr>
              <a:t> and conserved </a:t>
            </a:r>
            <a:r>
              <a:rPr lang="en-US" sz="1600" b="1" i="1" dirty="0">
                <a:solidFill>
                  <a:schemeClr val="accent5">
                    <a:lumMod val="50000"/>
                  </a:schemeClr>
                </a:solidFill>
                <a:latin typeface="Arial" panose="020B0604020202020204" pitchFamily="34" charset="0"/>
                <a:cs typeface="Arial" panose="020B0604020202020204" pitchFamily="34" charset="0"/>
              </a:rPr>
              <a:t>in such a way as to create the Northern Metropolis with </a:t>
            </a:r>
            <a:r>
              <a:rPr lang="en-US" sz="1600" b="1" i="1" u="sng" dirty="0">
                <a:solidFill>
                  <a:srgbClr val="FF0000"/>
                </a:solidFill>
                <a:latin typeface="Arial" panose="020B0604020202020204" pitchFamily="34" charset="0"/>
                <a:cs typeface="Arial" panose="020B0604020202020204" pitchFamily="34" charset="0"/>
              </a:rPr>
              <a:t>unique metropolitan landscape featured with “Urban-Rural Integration and Co-existence of Development and Conserv</a:t>
            </a:r>
            <a:r>
              <a:rPr lang="en-US" sz="1600" b="1" i="1" dirty="0">
                <a:solidFill>
                  <a:srgbClr val="FF0000"/>
                </a:solidFill>
                <a:latin typeface="Arial" panose="020B0604020202020204" pitchFamily="34" charset="0"/>
                <a:cs typeface="Arial" panose="020B0604020202020204" pitchFamily="34" charset="0"/>
              </a:rPr>
              <a:t>ation</a:t>
            </a:r>
            <a:r>
              <a:rPr lang="en-US" sz="1600" b="1" i="1" dirty="0">
                <a:solidFill>
                  <a:schemeClr val="accent5">
                    <a:lumMod val="50000"/>
                  </a:schemeClr>
                </a:solidFill>
                <a:latin typeface="Arial" panose="020B0604020202020204" pitchFamily="34" charset="0"/>
                <a:cs typeface="Arial" panose="020B0604020202020204" pitchFamily="34" charset="0"/>
              </a:rPr>
              <a:t>”. This unique landscape will be no less spectacular than that along both sides of the Victoria Harbour, a world-class metropolitan landscape with a </a:t>
            </a:r>
            <a:r>
              <a:rPr lang="en-US" sz="1600" b="1" i="1" u="sng" dirty="0">
                <a:solidFill>
                  <a:srgbClr val="FF0000"/>
                </a:solidFill>
                <a:latin typeface="Arial" panose="020B0604020202020204" pitchFamily="34" charset="0"/>
                <a:cs typeface="Arial" panose="020B0604020202020204" pitchFamily="34" charset="0"/>
              </a:rPr>
              <a:t>beautiful blend of mountain ranges, cityscape and </a:t>
            </a:r>
            <a:r>
              <a:rPr lang="en-US" sz="1600" b="1" i="1" u="sng" dirty="0" err="1">
                <a:solidFill>
                  <a:srgbClr val="FF0000"/>
                </a:solidFill>
                <a:latin typeface="Arial" panose="020B0604020202020204" pitchFamily="34" charset="0"/>
                <a:cs typeface="Arial" panose="020B0604020202020204" pitchFamily="34" charset="0"/>
              </a:rPr>
              <a:t>harbour</a:t>
            </a:r>
            <a:r>
              <a:rPr lang="en-US" sz="1600" b="1" i="1" dirty="0">
                <a:solidFill>
                  <a:schemeClr val="accent5">
                    <a:lumMod val="50000"/>
                  </a:schemeClr>
                </a:solidFill>
                <a:latin typeface="Arial" panose="020B0604020202020204" pitchFamily="34" charset="0"/>
                <a:cs typeface="Arial" panose="020B0604020202020204" pitchFamily="34" charset="0"/>
              </a:rPr>
              <a:t>. </a:t>
            </a:r>
          </a:p>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Proactive Conservation. </a:t>
            </a:r>
            <a:r>
              <a:rPr lang="en-US" sz="1600" b="1" i="1" u="sng" dirty="0">
                <a:solidFill>
                  <a:srgbClr val="FF0000"/>
                </a:solidFill>
                <a:latin typeface="Arial" panose="020B0604020202020204" pitchFamily="34" charset="0"/>
                <a:cs typeface="Arial" panose="020B0604020202020204" pitchFamily="34" charset="0"/>
              </a:rPr>
              <a:t>Proactive conservation measures should be adopted, and plans for building a major ecological habitat network should be formulated. Efforts should be made to enhance the ecological value of ecologically sensitive areas, expand environmental capacity and preserve the integrity of strategic ecological corridors</a:t>
            </a:r>
            <a:r>
              <a:rPr lang="en-US" sz="1600" b="1" i="1" dirty="0">
                <a:solidFill>
                  <a:schemeClr val="accent5">
                    <a:lumMod val="50000"/>
                  </a:schemeClr>
                </a:solidFill>
                <a:latin typeface="Arial" panose="020B0604020202020204" pitchFamily="34" charset="0"/>
                <a:cs typeface="Arial" panose="020B0604020202020204" pitchFamily="34" charset="0"/>
              </a:rPr>
              <a:t>. Steps should also be taken to guard against damage to the ecosystem by </a:t>
            </a:r>
            <a:r>
              <a:rPr lang="en-US" sz="1600" b="1" i="1" dirty="0" err="1">
                <a:solidFill>
                  <a:schemeClr val="accent5">
                    <a:lumMod val="50000"/>
                  </a:schemeClr>
                </a:solidFill>
                <a:latin typeface="Arial" panose="020B0604020202020204" pitchFamily="34" charset="0"/>
                <a:cs typeface="Arial" panose="020B0604020202020204" pitchFamily="34" charset="0"/>
              </a:rPr>
              <a:t>unauthorised</a:t>
            </a:r>
            <a:r>
              <a:rPr lang="en-US" sz="1600" b="1" i="1" dirty="0">
                <a:solidFill>
                  <a:schemeClr val="accent5">
                    <a:lumMod val="50000"/>
                  </a:schemeClr>
                </a:solidFill>
                <a:latin typeface="Arial" panose="020B0604020202020204" pitchFamily="34" charset="0"/>
                <a:cs typeface="Arial" panose="020B0604020202020204" pitchFamily="34" charset="0"/>
              </a:rPr>
              <a:t> developments, and reasonably compensate for the environmental impact of development activities.</a:t>
            </a:r>
          </a:p>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High-quality outdoor eco-recreation/ tourism outlets. </a:t>
            </a:r>
            <a:r>
              <a:rPr lang="en-US" sz="1600" b="1" i="1" dirty="0">
                <a:solidFill>
                  <a:schemeClr val="accent5">
                    <a:lumMod val="50000"/>
                  </a:schemeClr>
                </a:solidFill>
                <a:latin typeface="Arial" panose="020B0604020202020204" pitchFamily="34" charset="0"/>
                <a:cs typeface="Arial" panose="020B0604020202020204" pitchFamily="34" charset="0"/>
              </a:rPr>
              <a:t>In anticipation of a considerable growth of the residential and working population in the Northern Metropolis, </a:t>
            </a:r>
            <a:r>
              <a:rPr lang="en-US" sz="1600" b="1" i="1" u="sng" dirty="0">
                <a:solidFill>
                  <a:srgbClr val="FF0000"/>
                </a:solidFill>
                <a:latin typeface="Arial" panose="020B0604020202020204" pitchFamily="34" charset="0"/>
                <a:cs typeface="Arial" panose="020B0604020202020204" pitchFamily="34" charset="0"/>
              </a:rPr>
              <a:t>quality outdoor eco-recreation/tourism outlets of high landscape value </a:t>
            </a:r>
            <a:r>
              <a:rPr lang="en-US" sz="1600" b="1" i="1" dirty="0">
                <a:solidFill>
                  <a:schemeClr val="accent5">
                    <a:lumMod val="50000"/>
                  </a:schemeClr>
                </a:solidFill>
                <a:latin typeface="Arial" panose="020B0604020202020204" pitchFamily="34" charset="0"/>
                <a:cs typeface="Arial" panose="020B0604020202020204" pitchFamily="34" charset="0"/>
              </a:rPr>
              <a:t>should be created in a timely manner. This can </a:t>
            </a:r>
            <a:r>
              <a:rPr lang="en-US" sz="1600" b="1" i="1" u="sng" dirty="0">
                <a:solidFill>
                  <a:srgbClr val="FF0000"/>
                </a:solidFill>
                <a:latin typeface="Arial" panose="020B0604020202020204" pitchFamily="34" charset="0"/>
                <a:cs typeface="Arial" panose="020B0604020202020204" pitchFamily="34" charset="0"/>
              </a:rPr>
              <a:t>enrich people’s lives and encourage a healthy lifestyle while avoiding damage to cultural and natural resources</a:t>
            </a:r>
            <a:r>
              <a:rPr lang="en-US" sz="1600" b="1" i="1" u="sng" dirty="0">
                <a:solidFill>
                  <a:schemeClr val="accent5">
                    <a:lumMod val="50000"/>
                  </a:schemeClr>
                </a:solidFill>
                <a:latin typeface="Arial" panose="020B0604020202020204" pitchFamily="34" charset="0"/>
                <a:cs typeface="Arial" panose="020B0604020202020204" pitchFamily="34" charset="0"/>
              </a:rPr>
              <a:t> </a:t>
            </a:r>
            <a:r>
              <a:rPr lang="en-US" sz="1600" b="1" i="1" dirty="0">
                <a:solidFill>
                  <a:schemeClr val="accent5">
                    <a:lumMod val="50000"/>
                  </a:schemeClr>
                </a:solidFill>
                <a:latin typeface="Arial" panose="020B0604020202020204" pitchFamily="34" charset="0"/>
                <a:cs typeface="Arial" panose="020B0604020202020204" pitchFamily="34" charset="0"/>
              </a:rPr>
              <a:t>caused by unregulated recreation and tourism activities.</a:t>
            </a:r>
            <a:r>
              <a:rPr lang="en-US" sz="1600" b="1" dirty="0">
                <a:solidFill>
                  <a:schemeClr val="accent5">
                    <a:lumMod val="50000"/>
                  </a:schemeClr>
                </a:solidFill>
                <a:latin typeface="Arial" panose="020B0604020202020204" pitchFamily="34" charset="0"/>
                <a:cs typeface="Arial" panose="020B0604020202020204" pitchFamily="34" charset="0"/>
              </a:rPr>
              <a:t>”</a:t>
            </a:r>
          </a:p>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a:t>
            </a:r>
            <a:r>
              <a:rPr lang="en-US" sz="1600" b="1" i="1" dirty="0" err="1">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Optimised</a:t>
            </a:r>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spatial planning for economic land</a:t>
            </a:r>
            <a:r>
              <a:rPr lang="en-US" sz="1600" b="1" i="1" dirty="0">
                <a:solidFill>
                  <a:schemeClr val="accent2">
                    <a:lumMod val="75000"/>
                  </a:schemeClr>
                </a:solidFill>
                <a:latin typeface="Arial" panose="020B0604020202020204" pitchFamily="34" charset="0"/>
                <a:cs typeface="Arial" panose="020B0604020202020204" pitchFamily="34" charset="0"/>
              </a:rPr>
              <a:t>…</a:t>
            </a:r>
            <a:r>
              <a:rPr lang="en-US" sz="1600" b="1" i="1" dirty="0">
                <a:solidFill>
                  <a:schemeClr val="accent5">
                    <a:lumMod val="50000"/>
                  </a:schemeClr>
                </a:solidFill>
                <a:latin typeface="Arial" panose="020B0604020202020204" pitchFamily="34" charset="0"/>
                <a:cs typeface="Arial" panose="020B0604020202020204" pitchFamily="34" charset="0"/>
              </a:rPr>
              <a:t> </a:t>
            </a:r>
          </a:p>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Expansion of development capacity. </a:t>
            </a:r>
            <a:r>
              <a:rPr lang="en-US" sz="1600" b="1" i="1" dirty="0">
                <a:solidFill>
                  <a:schemeClr val="accent5">
                    <a:lumMod val="50000"/>
                  </a:schemeClr>
                </a:solidFill>
                <a:latin typeface="Arial" panose="020B0604020202020204" pitchFamily="34" charset="0"/>
                <a:cs typeface="Arial" panose="020B0604020202020204" pitchFamily="34" charset="0"/>
              </a:rPr>
              <a:t>More land that are suitable for development should be identified. The development nodes and corridors connecting various BCPs should be expanded and improved in terms of planning and design, in order to tackle the problem of shortage in land and housing supply in Hong Kong. The fragmented development pattern should be improved to achieve greater efficiency in the overall land use..</a:t>
            </a:r>
          </a:p>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Enhancing the efficiency, capacity, and comfort level of cross-boundary travel</a:t>
            </a:r>
            <a:r>
              <a:rPr lang="en-US" sz="1600" b="1" i="1" dirty="0">
                <a:solidFill>
                  <a:schemeClr val="accent5">
                    <a:lumMod val="50000"/>
                  </a:schemeClr>
                </a:solidFill>
                <a:latin typeface="Arial" panose="020B0604020202020204" pitchFamily="34" charset="0"/>
                <a:cs typeface="Arial" panose="020B0604020202020204" pitchFamily="34" charset="0"/>
              </a:rPr>
              <a:t>…………”</a:t>
            </a:r>
            <a:endParaRPr lang="en-HK" sz="1600" b="1" i="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04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6B808BF4-AC58-15DC-E73F-BCDE14889E0C}"/>
              </a:ext>
            </a:extLst>
          </p:cNvPr>
          <p:cNvSpPr txBox="1">
            <a:spLocks/>
          </p:cNvSpPr>
          <p:nvPr/>
        </p:nvSpPr>
        <p:spPr>
          <a:xfrm>
            <a:off x="1773381" y="567891"/>
            <a:ext cx="8650779" cy="501470"/>
          </a:xfrm>
          <a:prstGeom prst="rect">
            <a:avLst/>
          </a:prstGeom>
        </p:spPr>
        <p:txBody>
          <a:bodyPr vert="horz" lIns="91440" tIns="45720" rIns="91440" bIns="45720" rtlCol="0">
            <a:norm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2">
                    <a:lumMod val="75000"/>
                  </a:schemeClr>
                </a:solidFill>
                <a:latin typeface="Arial" panose="020B0604020202020204" pitchFamily="34" charset="0"/>
                <a:cs typeface="Arial" panose="020B0604020202020204" pitchFamily="34" charset="0"/>
              </a:rPr>
              <a:t>SIX PLANNING PRINCIPLES</a:t>
            </a: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Importance of FGC to the Northern Metropolis</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51A47CAC-5429-7C60-7834-8604EFCBB51E}"/>
              </a:ext>
            </a:extLst>
          </p:cNvPr>
          <p:cNvSpPr txBox="1">
            <a:spLocks/>
          </p:cNvSpPr>
          <p:nvPr/>
        </p:nvSpPr>
        <p:spPr>
          <a:xfrm>
            <a:off x="301083" y="1048796"/>
            <a:ext cx="11708780" cy="5508364"/>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Urban-Rural Integration. </a:t>
            </a:r>
            <a:r>
              <a:rPr lang="en-US" sz="1600" b="1" i="1" dirty="0">
                <a:solidFill>
                  <a:schemeClr val="accent5">
                    <a:lumMod val="50000"/>
                  </a:schemeClr>
                </a:solidFill>
                <a:latin typeface="Arial" panose="020B0604020202020204" pitchFamily="34" charset="0"/>
                <a:cs typeface="Arial" panose="020B0604020202020204" pitchFamily="34" charset="0"/>
              </a:rPr>
              <a:t>The </a:t>
            </a:r>
            <a:r>
              <a:rPr lang="en-US" sz="1600" b="1" i="1" u="sng" dirty="0">
                <a:solidFill>
                  <a:srgbClr val="FF0000"/>
                </a:solidFill>
                <a:latin typeface="Arial" panose="020B0604020202020204" pitchFamily="34" charset="0"/>
                <a:cs typeface="Arial" panose="020B0604020202020204" pitchFamily="34" charset="0"/>
              </a:rPr>
              <a:t>rich cultural and natural resources </a:t>
            </a:r>
            <a:r>
              <a:rPr lang="en-US" sz="1600" b="1" i="1" dirty="0">
                <a:solidFill>
                  <a:schemeClr val="accent5">
                    <a:lumMod val="50000"/>
                  </a:schemeClr>
                </a:solidFill>
                <a:latin typeface="Arial" panose="020B0604020202020204" pitchFamily="34" charset="0"/>
                <a:cs typeface="Arial" panose="020B0604020202020204" pitchFamily="34" charset="0"/>
              </a:rPr>
              <a:t>in the northern New Territories, comprising urban areas, rural townships, villages, hilly terrains, rivers, wetlands, fishponds, agricultural land, countryside areas, bay areas, islands, etc., should be </a:t>
            </a:r>
            <a:r>
              <a:rPr lang="en-US" sz="1600" b="1" i="1" u="sng" dirty="0">
                <a:solidFill>
                  <a:srgbClr val="FF0000"/>
                </a:solidFill>
                <a:latin typeface="Arial" panose="020B0604020202020204" pitchFamily="34" charset="0"/>
                <a:cs typeface="Arial" panose="020B0604020202020204" pitchFamily="34" charset="0"/>
              </a:rPr>
              <a:t>suitably </a:t>
            </a:r>
            <a:r>
              <a:rPr lang="en-US" sz="1600" b="1" i="1" u="sng" dirty="0" err="1">
                <a:solidFill>
                  <a:srgbClr val="FF0000"/>
                </a:solidFill>
                <a:latin typeface="Arial" panose="020B0604020202020204" pitchFamily="34" charset="0"/>
                <a:cs typeface="Arial" panose="020B0604020202020204" pitchFamily="34" charset="0"/>
              </a:rPr>
              <a:t>utilised</a:t>
            </a:r>
            <a:r>
              <a:rPr lang="en-US" sz="1600" b="1" i="1" u="sng" dirty="0">
                <a:solidFill>
                  <a:srgbClr val="FF0000"/>
                </a:solidFill>
                <a:latin typeface="Arial" panose="020B0604020202020204" pitchFamily="34" charset="0"/>
                <a:cs typeface="Arial" panose="020B0604020202020204" pitchFamily="34" charset="0"/>
              </a:rPr>
              <a:t>, </a:t>
            </a:r>
            <a:r>
              <a:rPr lang="en-US" sz="1600" b="1" i="1" u="sng" dirty="0" err="1">
                <a:solidFill>
                  <a:srgbClr val="FF0000"/>
                </a:solidFill>
                <a:latin typeface="Arial" panose="020B0604020202020204" pitchFamily="34" charset="0"/>
                <a:cs typeface="Arial" panose="020B0604020202020204" pitchFamily="34" charset="0"/>
              </a:rPr>
              <a:t>revitalised</a:t>
            </a:r>
            <a:r>
              <a:rPr lang="en-US" sz="1600" b="1" i="1" u="sng" dirty="0">
                <a:solidFill>
                  <a:srgbClr val="FF0000"/>
                </a:solidFill>
                <a:latin typeface="Arial" panose="020B0604020202020204" pitchFamily="34" charset="0"/>
                <a:cs typeface="Arial" panose="020B0604020202020204" pitchFamily="34" charset="0"/>
              </a:rPr>
              <a:t> and conserved </a:t>
            </a:r>
            <a:r>
              <a:rPr lang="en-US" sz="1600" b="1" i="1" dirty="0">
                <a:solidFill>
                  <a:schemeClr val="accent5">
                    <a:lumMod val="50000"/>
                  </a:schemeClr>
                </a:solidFill>
                <a:latin typeface="Arial" panose="020B0604020202020204" pitchFamily="34" charset="0"/>
                <a:cs typeface="Arial" panose="020B0604020202020204" pitchFamily="34" charset="0"/>
              </a:rPr>
              <a:t>in such a way as to create the Northern Metropolis with </a:t>
            </a:r>
            <a:r>
              <a:rPr lang="en-US" sz="1600" b="1" i="1" u="sng" dirty="0">
                <a:solidFill>
                  <a:srgbClr val="FF0000"/>
                </a:solidFill>
                <a:latin typeface="Arial" panose="020B0604020202020204" pitchFamily="34" charset="0"/>
                <a:cs typeface="Arial" panose="020B0604020202020204" pitchFamily="34" charset="0"/>
              </a:rPr>
              <a:t>unique metropolitan landscape featured with “Urban-Rural Integration and Co-existence of Development and Conserv</a:t>
            </a:r>
            <a:r>
              <a:rPr lang="en-US" sz="1600" b="1" i="1" dirty="0">
                <a:solidFill>
                  <a:srgbClr val="FF0000"/>
                </a:solidFill>
                <a:latin typeface="Arial" panose="020B0604020202020204" pitchFamily="34" charset="0"/>
                <a:cs typeface="Arial" panose="020B0604020202020204" pitchFamily="34" charset="0"/>
              </a:rPr>
              <a:t>ation</a:t>
            </a:r>
            <a:r>
              <a:rPr lang="en-US" sz="1600" b="1" i="1" dirty="0">
                <a:solidFill>
                  <a:schemeClr val="accent5">
                    <a:lumMod val="50000"/>
                  </a:schemeClr>
                </a:solidFill>
                <a:latin typeface="Arial" panose="020B0604020202020204" pitchFamily="34" charset="0"/>
                <a:cs typeface="Arial" panose="020B0604020202020204" pitchFamily="34" charset="0"/>
              </a:rPr>
              <a:t>”. This unique landscape will be no less spectacular than that along both sides of the Victoria Harbour, a world-class metropolitan landscape with a </a:t>
            </a:r>
            <a:r>
              <a:rPr lang="en-US" sz="1600" b="1" i="1" u="sng" dirty="0">
                <a:solidFill>
                  <a:srgbClr val="FF0000"/>
                </a:solidFill>
                <a:latin typeface="Arial" panose="020B0604020202020204" pitchFamily="34" charset="0"/>
                <a:cs typeface="Arial" panose="020B0604020202020204" pitchFamily="34" charset="0"/>
              </a:rPr>
              <a:t>beautiful blend of mountain ranges, cityscape and </a:t>
            </a:r>
            <a:r>
              <a:rPr lang="en-US" sz="1600" b="1" i="1" u="sng" dirty="0" err="1">
                <a:solidFill>
                  <a:srgbClr val="FF0000"/>
                </a:solidFill>
                <a:latin typeface="Arial" panose="020B0604020202020204" pitchFamily="34" charset="0"/>
                <a:cs typeface="Arial" panose="020B0604020202020204" pitchFamily="34" charset="0"/>
              </a:rPr>
              <a:t>harbour</a:t>
            </a:r>
            <a:r>
              <a:rPr lang="en-US" sz="1600" b="1" i="1" dirty="0">
                <a:solidFill>
                  <a:schemeClr val="accent5">
                    <a:lumMod val="50000"/>
                  </a:schemeClr>
                </a:solidFill>
                <a:latin typeface="Arial" panose="020B0604020202020204" pitchFamily="34" charset="0"/>
                <a:cs typeface="Arial" panose="020B0604020202020204" pitchFamily="34" charset="0"/>
              </a:rPr>
              <a:t>. </a:t>
            </a:r>
          </a:p>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Proactive Conservation. </a:t>
            </a:r>
            <a:r>
              <a:rPr lang="en-US" sz="1600" b="1" i="1" u="sng" dirty="0">
                <a:solidFill>
                  <a:srgbClr val="FF0000"/>
                </a:solidFill>
                <a:latin typeface="Arial" panose="020B0604020202020204" pitchFamily="34" charset="0"/>
                <a:cs typeface="Arial" panose="020B0604020202020204" pitchFamily="34" charset="0"/>
              </a:rPr>
              <a:t>Proactive conservation measures should be adopted, and plans for building a major ecological habitat network should be formulated. Efforts should be made to enhance the ecological value of ecologically sensitive areas, expand environmental capacity and preserve the integrity of strategic ecological corridors</a:t>
            </a:r>
            <a:r>
              <a:rPr lang="en-US" sz="1600" b="1" i="1" dirty="0">
                <a:solidFill>
                  <a:schemeClr val="accent5">
                    <a:lumMod val="50000"/>
                  </a:schemeClr>
                </a:solidFill>
                <a:latin typeface="Arial" panose="020B0604020202020204" pitchFamily="34" charset="0"/>
                <a:cs typeface="Arial" panose="020B0604020202020204" pitchFamily="34" charset="0"/>
              </a:rPr>
              <a:t>. Steps should also be taken to guard against damage to the ecosystem by </a:t>
            </a:r>
            <a:r>
              <a:rPr lang="en-US" sz="1600" b="1" i="1" dirty="0" err="1">
                <a:solidFill>
                  <a:schemeClr val="accent5">
                    <a:lumMod val="50000"/>
                  </a:schemeClr>
                </a:solidFill>
                <a:latin typeface="Arial" panose="020B0604020202020204" pitchFamily="34" charset="0"/>
                <a:cs typeface="Arial" panose="020B0604020202020204" pitchFamily="34" charset="0"/>
              </a:rPr>
              <a:t>unauthorised</a:t>
            </a:r>
            <a:r>
              <a:rPr lang="en-US" sz="1600" b="1" i="1" dirty="0">
                <a:solidFill>
                  <a:schemeClr val="accent5">
                    <a:lumMod val="50000"/>
                  </a:schemeClr>
                </a:solidFill>
                <a:latin typeface="Arial" panose="020B0604020202020204" pitchFamily="34" charset="0"/>
                <a:cs typeface="Arial" panose="020B0604020202020204" pitchFamily="34" charset="0"/>
              </a:rPr>
              <a:t> developments, and reasonably compensate for the environmental impact of development activities.</a:t>
            </a:r>
          </a:p>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High-quality outdoor eco-recreation/ tourism outlets. </a:t>
            </a:r>
            <a:r>
              <a:rPr lang="en-US" sz="1600" b="1" i="1" dirty="0">
                <a:solidFill>
                  <a:schemeClr val="accent5">
                    <a:lumMod val="50000"/>
                  </a:schemeClr>
                </a:solidFill>
                <a:latin typeface="Arial" panose="020B0604020202020204" pitchFamily="34" charset="0"/>
                <a:cs typeface="Arial" panose="020B0604020202020204" pitchFamily="34" charset="0"/>
              </a:rPr>
              <a:t>In anticipation of a considerable growth of the residential and working population in the Northern Metropolis, </a:t>
            </a:r>
            <a:r>
              <a:rPr lang="en-US" sz="1600" b="1" i="1" u="sng" dirty="0">
                <a:solidFill>
                  <a:srgbClr val="FF0000"/>
                </a:solidFill>
                <a:latin typeface="Arial" panose="020B0604020202020204" pitchFamily="34" charset="0"/>
                <a:cs typeface="Arial" panose="020B0604020202020204" pitchFamily="34" charset="0"/>
              </a:rPr>
              <a:t>quality outdoor eco-recreation/tourism outlets of high landscape value </a:t>
            </a:r>
            <a:r>
              <a:rPr lang="en-US" sz="1600" b="1" i="1" dirty="0">
                <a:solidFill>
                  <a:schemeClr val="accent5">
                    <a:lumMod val="50000"/>
                  </a:schemeClr>
                </a:solidFill>
                <a:latin typeface="Arial" panose="020B0604020202020204" pitchFamily="34" charset="0"/>
                <a:cs typeface="Arial" panose="020B0604020202020204" pitchFamily="34" charset="0"/>
              </a:rPr>
              <a:t>should be created in a timely manner. This can </a:t>
            </a:r>
            <a:r>
              <a:rPr lang="en-US" sz="1600" b="1" i="1" u="sng" dirty="0">
                <a:solidFill>
                  <a:srgbClr val="FF0000"/>
                </a:solidFill>
                <a:latin typeface="Arial" panose="020B0604020202020204" pitchFamily="34" charset="0"/>
                <a:cs typeface="Arial" panose="020B0604020202020204" pitchFamily="34" charset="0"/>
              </a:rPr>
              <a:t>enrich people’s lives and encourage a healthy lifestyle while avoiding damage to cultural and natural resources</a:t>
            </a:r>
            <a:r>
              <a:rPr lang="en-US" sz="1600" b="1" i="1" u="sng" dirty="0">
                <a:solidFill>
                  <a:schemeClr val="accent5">
                    <a:lumMod val="50000"/>
                  </a:schemeClr>
                </a:solidFill>
                <a:latin typeface="Arial" panose="020B0604020202020204" pitchFamily="34" charset="0"/>
                <a:cs typeface="Arial" panose="020B0604020202020204" pitchFamily="34" charset="0"/>
              </a:rPr>
              <a:t> </a:t>
            </a:r>
            <a:r>
              <a:rPr lang="en-US" sz="1600" b="1" i="1" dirty="0">
                <a:solidFill>
                  <a:schemeClr val="accent5">
                    <a:lumMod val="50000"/>
                  </a:schemeClr>
                </a:solidFill>
                <a:latin typeface="Arial" panose="020B0604020202020204" pitchFamily="34" charset="0"/>
                <a:cs typeface="Arial" panose="020B0604020202020204" pitchFamily="34" charset="0"/>
              </a:rPr>
              <a:t>caused by unregulated recreation and tourism activities.</a:t>
            </a:r>
            <a:r>
              <a:rPr lang="en-US" sz="1600" b="1" dirty="0">
                <a:solidFill>
                  <a:schemeClr val="accent5">
                    <a:lumMod val="50000"/>
                  </a:schemeClr>
                </a:solidFill>
                <a:latin typeface="Arial" panose="020B0604020202020204" pitchFamily="34" charset="0"/>
                <a:cs typeface="Arial" panose="020B0604020202020204" pitchFamily="34" charset="0"/>
              </a:rPr>
              <a:t>”</a:t>
            </a:r>
          </a:p>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a:t>
            </a:r>
            <a:r>
              <a:rPr lang="en-US" sz="1600" b="1" i="1" dirty="0" err="1">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Optimised</a:t>
            </a:r>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spatial planning for economic land</a:t>
            </a:r>
            <a:r>
              <a:rPr lang="en-US" sz="1600" b="1" i="1" dirty="0">
                <a:solidFill>
                  <a:schemeClr val="accent2">
                    <a:lumMod val="75000"/>
                  </a:schemeClr>
                </a:solidFill>
                <a:latin typeface="Arial" panose="020B0604020202020204" pitchFamily="34" charset="0"/>
                <a:cs typeface="Arial" panose="020B0604020202020204" pitchFamily="34" charset="0"/>
              </a:rPr>
              <a:t>…</a:t>
            </a:r>
            <a:r>
              <a:rPr lang="en-US" sz="1600" b="1" i="1" dirty="0">
                <a:solidFill>
                  <a:schemeClr val="accent5">
                    <a:lumMod val="50000"/>
                  </a:schemeClr>
                </a:solidFill>
                <a:latin typeface="Arial" panose="020B0604020202020204" pitchFamily="34" charset="0"/>
                <a:cs typeface="Arial" panose="020B0604020202020204" pitchFamily="34" charset="0"/>
              </a:rPr>
              <a:t> </a:t>
            </a:r>
          </a:p>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Expansion of development capacity. </a:t>
            </a:r>
            <a:r>
              <a:rPr lang="en-US" sz="1600" b="1" i="1" dirty="0">
                <a:solidFill>
                  <a:schemeClr val="accent5">
                    <a:lumMod val="50000"/>
                  </a:schemeClr>
                </a:solidFill>
                <a:latin typeface="Arial" panose="020B0604020202020204" pitchFamily="34" charset="0"/>
                <a:cs typeface="Arial" panose="020B0604020202020204" pitchFamily="34" charset="0"/>
              </a:rPr>
              <a:t>More land </a:t>
            </a:r>
            <a:r>
              <a:rPr lang="en-US" sz="1600" b="1" i="1" u="sng" dirty="0">
                <a:solidFill>
                  <a:srgbClr val="FF0000"/>
                </a:solidFill>
                <a:highlight>
                  <a:srgbClr val="FFFF00"/>
                </a:highlight>
                <a:latin typeface="Arial" panose="020B0604020202020204" pitchFamily="34" charset="0"/>
                <a:cs typeface="Arial" panose="020B0604020202020204" pitchFamily="34" charset="0"/>
              </a:rPr>
              <a:t>that are suitable for development </a:t>
            </a:r>
            <a:r>
              <a:rPr lang="en-US" sz="1600" b="1" i="1" dirty="0">
                <a:solidFill>
                  <a:schemeClr val="accent5">
                    <a:lumMod val="50000"/>
                  </a:schemeClr>
                </a:solidFill>
                <a:latin typeface="Arial" panose="020B0604020202020204" pitchFamily="34" charset="0"/>
                <a:cs typeface="Arial" panose="020B0604020202020204" pitchFamily="34" charset="0"/>
              </a:rPr>
              <a:t>should be identified. The development nodes and corridors connecting various BCPs should be expanded and improved in terms of planning and design, in order to tackle the problem of shortage in land and housing supply in Hong Kong. The fragmented development pattern should be improved to achieve greater efficiency in the overall land use..</a:t>
            </a:r>
          </a:p>
          <a:p>
            <a:pPr algn="l"/>
            <a:r>
              <a:rPr lang="en-US" sz="1600"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Enhancing the efficiency, capacity, and comfort level of cross-boundary travel</a:t>
            </a:r>
            <a:r>
              <a:rPr lang="en-US" sz="1600" b="1" i="1" dirty="0">
                <a:solidFill>
                  <a:schemeClr val="accent5">
                    <a:lumMod val="50000"/>
                  </a:schemeClr>
                </a:solidFill>
                <a:latin typeface="Arial" panose="020B0604020202020204" pitchFamily="34" charset="0"/>
                <a:cs typeface="Arial" panose="020B0604020202020204" pitchFamily="34" charset="0"/>
              </a:rPr>
              <a:t>…………”</a:t>
            </a:r>
            <a:endParaRPr lang="en-HK" sz="1600" b="1" i="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80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assy field with trees and mountains in the background&#10;&#10;Description automatically generated with low confidence">
            <a:extLst>
              <a:ext uri="{FF2B5EF4-FFF2-40B4-BE49-F238E27FC236}">
                <a16:creationId xmlns:a16="http://schemas.microsoft.com/office/drawing/2014/main" id="{BB2332F0-6D4F-1DA2-3D1B-DED60D1ABBC7}"/>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Blur/>
                    </a14:imgEffect>
                  </a14:imgLayer>
                </a14:imgProps>
              </a:ext>
            </a:extLst>
          </a:blip>
          <a:srcRect b="16229"/>
          <a:stretch/>
        </p:blipFill>
        <p:spPr>
          <a:xfrm>
            <a:off x="-78444" y="-1"/>
            <a:ext cx="12261279" cy="6853545"/>
          </a:xfrm>
          <a:prstGeom prst="rect">
            <a:avLst/>
          </a:prstGeom>
        </p:spPr>
      </p:pic>
      <p:pic>
        <p:nvPicPr>
          <p:cNvPr id="4" name="圖片 1" descr="HKGC_logo_Primary">
            <a:extLst>
              <a:ext uri="{FF2B5EF4-FFF2-40B4-BE49-F238E27FC236}">
                <a16:creationId xmlns:a16="http://schemas.microsoft.com/office/drawing/2014/main" id="{2962E4BF-A2FE-932A-E633-B27CFE86DC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5981" y="6246689"/>
            <a:ext cx="606855" cy="606855"/>
          </a:xfrm>
          <a:prstGeom prst="rect">
            <a:avLst/>
          </a:prstGeom>
          <a:noFill/>
          <a:ln>
            <a:noFill/>
          </a:ln>
        </p:spPr>
      </p:pic>
      <p:sp>
        <p:nvSpPr>
          <p:cNvPr id="8" name="Rectangle 3">
            <a:extLst>
              <a:ext uri="{FF2B5EF4-FFF2-40B4-BE49-F238E27FC236}">
                <a16:creationId xmlns:a16="http://schemas.microsoft.com/office/drawing/2014/main" id="{9A61E2F3-C655-7FBC-5D9F-A34741228E82}"/>
              </a:ext>
            </a:extLst>
          </p:cNvPr>
          <p:cNvSpPr>
            <a:spLocks noChangeArrowheads="1"/>
          </p:cNvSpPr>
          <p:nvPr/>
        </p:nvSpPr>
        <p:spPr bwMode="auto">
          <a:xfrm>
            <a:off x="10206761" y="6603394"/>
            <a:ext cx="1386502" cy="2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O.N.E. living heritage</a:t>
            </a:r>
            <a:endParaRPr kumimoji="0" lang="en-US" altLang="en-US" sz="10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6B808BF4-AC58-15DC-E73F-BCDE14889E0C}"/>
              </a:ext>
            </a:extLst>
          </p:cNvPr>
          <p:cNvSpPr txBox="1">
            <a:spLocks/>
          </p:cNvSpPr>
          <p:nvPr/>
        </p:nvSpPr>
        <p:spPr>
          <a:xfrm>
            <a:off x="1773381" y="567891"/>
            <a:ext cx="8650779" cy="501470"/>
          </a:xfrm>
          <a:prstGeom prst="rect">
            <a:avLst/>
          </a:prstGeom>
        </p:spPr>
        <p:txBody>
          <a:bodyPr vert="horz" lIns="91440" tIns="45720" rIns="91440" bIns="45720" rtlCol="0">
            <a:norm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HK" sz="2400" b="1" dirty="0">
                <a:solidFill>
                  <a:schemeClr val="accent2">
                    <a:lumMod val="75000"/>
                  </a:schemeClr>
                </a:solidFill>
                <a:latin typeface="Arial" panose="020B0604020202020204" pitchFamily="34" charset="0"/>
                <a:cs typeface="Arial" panose="020B0604020202020204" pitchFamily="34" charset="0"/>
              </a:rPr>
              <a:t>STRATEGIC SPATIAL FRAMEWORK</a:t>
            </a:r>
            <a:endParaRPr lang="en-HK" sz="2400" b="1" dirty="0">
              <a:solidFill>
                <a:schemeClr val="accent5">
                  <a:lumMod val="50000"/>
                </a:schemeClr>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90C25788-5BAD-6788-BAEB-D03348F5D48B}"/>
              </a:ext>
            </a:extLst>
          </p:cNvPr>
          <p:cNvSpPr txBox="1">
            <a:spLocks/>
          </p:cNvSpPr>
          <p:nvPr/>
        </p:nvSpPr>
        <p:spPr>
          <a:xfrm>
            <a:off x="1773381" y="10563"/>
            <a:ext cx="8650779" cy="501470"/>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Strategic Importance of FGC to the Northern Metropolis</a:t>
            </a:r>
            <a:endParaRPr lang="en-HK"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descr="A picture containing text, screenshot, map, diagram&#10;&#10;Description automatically generated">
            <a:extLst>
              <a:ext uri="{FF2B5EF4-FFF2-40B4-BE49-F238E27FC236}">
                <a16:creationId xmlns:a16="http://schemas.microsoft.com/office/drawing/2014/main" id="{95C63944-05BF-11C9-3C7B-50D192E8CEF0}"/>
              </a:ext>
            </a:extLst>
          </p:cNvPr>
          <p:cNvPicPr>
            <a:picLocks noChangeAspect="1"/>
          </p:cNvPicPr>
          <p:nvPr/>
        </p:nvPicPr>
        <p:blipFill rotWithShape="1">
          <a:blip r:embed="rId5"/>
          <a:srcRect l="3921" t="4553" r="3729" b="10518"/>
          <a:stretch/>
        </p:blipFill>
        <p:spPr>
          <a:xfrm>
            <a:off x="5384" y="1023010"/>
            <a:ext cx="8954430" cy="5824427"/>
          </a:xfrm>
          <a:prstGeom prst="rect">
            <a:avLst/>
          </a:prstGeom>
        </p:spPr>
      </p:pic>
      <p:sp>
        <p:nvSpPr>
          <p:cNvPr id="9" name="Rectangle 8">
            <a:extLst>
              <a:ext uri="{FF2B5EF4-FFF2-40B4-BE49-F238E27FC236}">
                <a16:creationId xmlns:a16="http://schemas.microsoft.com/office/drawing/2014/main" id="{E12F7CB0-E99F-0F3B-585D-C482E3D36E3A}"/>
              </a:ext>
            </a:extLst>
          </p:cNvPr>
          <p:cNvSpPr/>
          <p:nvPr/>
        </p:nvSpPr>
        <p:spPr>
          <a:xfrm>
            <a:off x="3309017" y="2436749"/>
            <a:ext cx="1405053" cy="28993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1968C462-84AF-2E93-E7B2-9CF2B0BAEBD9}"/>
              </a:ext>
            </a:extLst>
          </p:cNvPr>
          <p:cNvCxnSpPr>
            <a:cxnSpLocks/>
          </p:cNvCxnSpPr>
          <p:nvPr/>
        </p:nvCxnSpPr>
        <p:spPr>
          <a:xfrm>
            <a:off x="3969624" y="2709746"/>
            <a:ext cx="312234" cy="14385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3">
            <a:extLst>
              <a:ext uri="{FF2B5EF4-FFF2-40B4-BE49-F238E27FC236}">
                <a16:creationId xmlns:a16="http://schemas.microsoft.com/office/drawing/2014/main" id="{5466726A-9ACA-664B-0C50-14406CAFC724}"/>
              </a:ext>
            </a:extLst>
          </p:cNvPr>
          <p:cNvSpPr>
            <a:spLocks noChangeArrowheads="1"/>
          </p:cNvSpPr>
          <p:nvPr/>
        </p:nvSpPr>
        <p:spPr bwMode="auto">
          <a:xfrm>
            <a:off x="8966078" y="6192148"/>
            <a:ext cx="13865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Based on </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NMDSR </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Figure, p.26 </a:t>
            </a:r>
            <a:endParaRPr kumimoji="0" lang="en-US" altLang="en-US" sz="1200" b="1" i="0" u="none" strike="noStrike" cap="none" normalizeH="0" baseline="0" dirty="0">
              <a:ln>
                <a:noFill/>
              </a:ln>
              <a:effectLst/>
            </a:endParaRPr>
          </a:p>
        </p:txBody>
      </p:sp>
      <p:sp>
        <p:nvSpPr>
          <p:cNvPr id="6" name="Content Placeholder 2">
            <a:extLst>
              <a:ext uri="{FF2B5EF4-FFF2-40B4-BE49-F238E27FC236}">
                <a16:creationId xmlns:a16="http://schemas.microsoft.com/office/drawing/2014/main" id="{F76A4CE6-0087-C8DA-64D7-3C6AB24C5340}"/>
              </a:ext>
            </a:extLst>
          </p:cNvPr>
          <p:cNvSpPr txBox="1">
            <a:spLocks/>
          </p:cNvSpPr>
          <p:nvPr/>
        </p:nvSpPr>
        <p:spPr>
          <a:xfrm>
            <a:off x="8959814" y="1125220"/>
            <a:ext cx="3232186" cy="5299822"/>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892" indent="0" algn="ctr"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83" indent="0" algn="ctr"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675"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457"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348"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240"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132" indent="0" algn="ctr" defTabSz="685783"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“Twin Cities, Three Circles”. </a:t>
            </a:r>
          </a:p>
          <a:p>
            <a:pPr algn="l"/>
            <a:r>
              <a:rPr lang="en-US" b="1" dirty="0">
                <a:solidFill>
                  <a:schemeClr val="accent5">
                    <a:lumMod val="50000"/>
                  </a:schemeClr>
                </a:solidFill>
                <a:latin typeface="Arial" panose="020B0604020202020204" pitchFamily="34" charset="0"/>
                <a:cs typeface="Arial" panose="020B0604020202020204" pitchFamily="34" charset="0"/>
              </a:rPr>
              <a:t>Fanling Golf Course is in the </a:t>
            </a:r>
            <a:r>
              <a:rPr lang="en-US" b="1" dirty="0" err="1">
                <a:solidFill>
                  <a:schemeClr val="accent5">
                    <a:lumMod val="50000"/>
                  </a:schemeClr>
                </a:solidFill>
                <a:latin typeface="Arial" panose="020B0604020202020204" pitchFamily="34" charset="0"/>
                <a:cs typeface="Arial" panose="020B0604020202020204" pitchFamily="34" charset="0"/>
              </a:rPr>
              <a:t>centre</a:t>
            </a:r>
            <a:r>
              <a:rPr lang="en-US" b="1" dirty="0">
                <a:solidFill>
                  <a:schemeClr val="accent5">
                    <a:lumMod val="50000"/>
                  </a:schemeClr>
                </a:solidFill>
                <a:latin typeface="Arial" panose="020B0604020202020204" pitchFamily="34" charset="0"/>
                <a:cs typeface="Arial" panose="020B0604020202020204" pitchFamily="34" charset="0"/>
              </a:rPr>
              <a:t> of the “</a:t>
            </a:r>
            <a:r>
              <a:rPr lang="en-US"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HK-SZ Close Interaction Circle</a:t>
            </a:r>
            <a:r>
              <a:rPr lang="en-US" b="1" dirty="0">
                <a:solidFill>
                  <a:schemeClr val="accent5">
                    <a:lumMod val="50000"/>
                  </a:schemeClr>
                </a:solidFill>
                <a:latin typeface="Arial" panose="020B0604020202020204" pitchFamily="34" charset="0"/>
                <a:cs typeface="Arial" panose="020B0604020202020204" pitchFamily="34" charset="0"/>
              </a:rPr>
              <a:t>” and just east of the “</a:t>
            </a:r>
            <a:r>
              <a:rPr lang="en-US"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San Tin Technopole</a:t>
            </a:r>
            <a:r>
              <a:rPr lang="en-US" b="1" dirty="0">
                <a:solidFill>
                  <a:schemeClr val="accent5">
                    <a:lumMod val="50000"/>
                  </a:schemeClr>
                </a:solidFill>
                <a:latin typeface="Arial" panose="020B0604020202020204" pitchFamily="34" charset="0"/>
                <a:cs typeface="Arial" panose="020B0604020202020204" pitchFamily="34" charset="0"/>
              </a:rPr>
              <a:t>”. </a:t>
            </a:r>
          </a:p>
          <a:p>
            <a:pPr algn="l"/>
            <a:r>
              <a:rPr lang="en-US" b="1" dirty="0">
                <a:solidFill>
                  <a:schemeClr val="accent5">
                    <a:lumMod val="50000"/>
                  </a:schemeClr>
                </a:solidFill>
                <a:latin typeface="Arial" panose="020B0604020202020204" pitchFamily="34" charset="0"/>
                <a:cs typeface="Arial" panose="020B0604020202020204" pitchFamily="34" charset="0"/>
              </a:rPr>
              <a:t>FGC already makes a very positive contribution to the “</a:t>
            </a:r>
            <a:r>
              <a:rPr lang="en-US"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ecological habitat network inside the Circle</a:t>
            </a:r>
            <a:r>
              <a:rPr lang="en-US" b="1" dirty="0">
                <a:solidFill>
                  <a:schemeClr val="accent5">
                    <a:lumMod val="50000"/>
                  </a:schemeClr>
                </a:solidFill>
                <a:latin typeface="Arial" panose="020B0604020202020204" pitchFamily="34" charset="0"/>
                <a:cs typeface="Arial" panose="020B0604020202020204" pitchFamily="34" charset="0"/>
              </a:rPr>
              <a:t>” and it definitely “</a:t>
            </a:r>
            <a:r>
              <a:rPr lang="en-US" b="1" i="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enhances the urban-rural landscape and the quality of life in the Circle</a:t>
            </a:r>
            <a:r>
              <a:rPr lang="en-US" b="1" dirty="0">
                <a:solidFill>
                  <a:schemeClr val="accent5">
                    <a:lumMod val="50000"/>
                  </a:schemeClr>
                </a:solidFill>
                <a:latin typeface="Arial" panose="020B0604020202020204" pitchFamily="34" charset="0"/>
                <a:cs typeface="Arial" panose="020B0604020202020204" pitchFamily="34" charset="0"/>
              </a:rPr>
              <a:t>.”  </a:t>
            </a:r>
          </a:p>
          <a:p>
            <a:pPr algn="l"/>
            <a:r>
              <a:rPr lang="en-US" b="1" dirty="0">
                <a:solidFill>
                  <a:schemeClr val="accent5">
                    <a:lumMod val="50000"/>
                  </a:schemeClr>
                </a:solidFill>
                <a:latin typeface="Arial" panose="020B0604020202020204" pitchFamily="34" charset="0"/>
                <a:cs typeface="Arial" panose="020B0604020202020204" pitchFamily="34" charset="0"/>
              </a:rPr>
              <a:t>Destroying the Old Course would work directly against achieving these stated goals.</a:t>
            </a:r>
          </a:p>
        </p:txBody>
      </p:sp>
    </p:spTree>
    <p:extLst>
      <p:ext uri="{BB962C8B-B14F-4D97-AF65-F5344CB8AC3E}">
        <p14:creationId xmlns:p14="http://schemas.microsoft.com/office/powerpoint/2010/main" val="417201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A01A04C0A6B94C861B6FED577BE493" ma:contentTypeVersion="7" ma:contentTypeDescription="Create a new document." ma:contentTypeScope="" ma:versionID="ef078074acb06408dfa826b90158432f">
  <xsd:schema xmlns:xsd="http://www.w3.org/2001/XMLSchema" xmlns:xs="http://www.w3.org/2001/XMLSchema" xmlns:p="http://schemas.microsoft.com/office/2006/metadata/properties" xmlns:ns2="754326e5-20b1-4a97-827b-3b3ebc615320" targetNamespace="http://schemas.microsoft.com/office/2006/metadata/properties" ma:root="true" ma:fieldsID="12469664d3cadbf8d03230ca09a72366" ns2:_="">
    <xsd:import namespace="754326e5-20b1-4a97-827b-3b3ebc61532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4326e5-20b1-4a97-827b-3b3ebc6153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FAC6309-FB86-4636-B2A8-3B50BC8D55C1}"/>
</file>

<file path=customXml/itemProps2.xml><?xml version="1.0" encoding="utf-8"?>
<ds:datastoreItem xmlns:ds="http://schemas.openxmlformats.org/officeDocument/2006/customXml" ds:itemID="{A01595E0-6DCD-4C64-BCEE-0B06DA7119E9}"/>
</file>

<file path=customXml/itemProps3.xml><?xml version="1.0" encoding="utf-8"?>
<ds:datastoreItem xmlns:ds="http://schemas.openxmlformats.org/officeDocument/2006/customXml" ds:itemID="{4872C71D-FB84-4443-81D2-97D3961E901D}"/>
</file>

<file path=docProps/app.xml><?xml version="1.0" encoding="utf-8"?>
<Properties xmlns="http://schemas.openxmlformats.org/officeDocument/2006/extended-properties" xmlns:vt="http://schemas.openxmlformats.org/officeDocument/2006/docPropsVTypes">
  <TotalTime>5494</TotalTime>
  <Words>2524</Words>
  <Application>Microsoft Office PowerPoint</Application>
  <PresentationFormat>Widescreen</PresentationFormat>
  <Paragraphs>159</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 luk</dc:creator>
  <cp:lastModifiedBy>Sandy Duggie</cp:lastModifiedBy>
  <cp:revision>110</cp:revision>
  <cp:lastPrinted>2023-06-12T01:30:40Z</cp:lastPrinted>
  <dcterms:created xsi:type="dcterms:W3CDTF">2023-06-01T06:53:12Z</dcterms:created>
  <dcterms:modified xsi:type="dcterms:W3CDTF">2023-06-24T10:27:46Z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0x01010032A01A04C0A6B94C861B6FED577BE493</vt:lpwstr>
  </property>
</Properties>
</file>