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9" r:id="rId3"/>
    <p:sldId id="269" r:id="rId4"/>
    <p:sldId id="270" r:id="rId5"/>
    <p:sldId id="271" r:id="rId6"/>
    <p:sldId id="275" r:id="rId7"/>
    <p:sldId id="278" r:id="rId8"/>
    <p:sldId id="272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7"/>
    <p:restoredTop sz="94674"/>
  </p:normalViewPr>
  <p:slideViewPr>
    <p:cSldViewPr snapToGrid="0">
      <p:cViewPr varScale="1">
        <p:scale>
          <a:sx n="124" d="100"/>
          <a:sy n="124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gillian/Desktop/PMS2017/Executive%20Counsel/Images/Sample%20hydrograp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05166876849932E-2"/>
          <c:y val="4.1959454538615507E-2"/>
          <c:w val="0.92759042034487382"/>
          <c:h val="0.69582762109870711"/>
        </c:manualLayout>
      </c:layout>
      <c:lineChart>
        <c:grouping val="standard"/>
        <c:varyColors val="0"/>
        <c:ser>
          <c:idx val="0"/>
          <c:order val="0"/>
          <c:tx>
            <c:v>Development runoff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val>
            <c:numRef>
              <c:f>Sheet1!$A$4:$A$28</c:f>
              <c:numCache>
                <c:formatCode>General</c:formatCode>
                <c:ptCount val="25"/>
                <c:pt idx="0">
                  <c:v>0</c:v>
                </c:pt>
                <c:pt idx="1">
                  <c:v>0.11</c:v>
                </c:pt>
                <c:pt idx="2">
                  <c:v>0.44</c:v>
                </c:pt>
                <c:pt idx="3">
                  <c:v>0.78</c:v>
                </c:pt>
                <c:pt idx="4">
                  <c:v>1.18</c:v>
                </c:pt>
                <c:pt idx="5">
                  <c:v>1.73</c:v>
                </c:pt>
                <c:pt idx="6">
                  <c:v>1.95</c:v>
                </c:pt>
                <c:pt idx="7">
                  <c:v>1.81</c:v>
                </c:pt>
                <c:pt idx="8">
                  <c:v>1.42</c:v>
                </c:pt>
                <c:pt idx="9">
                  <c:v>0.99</c:v>
                </c:pt>
                <c:pt idx="10">
                  <c:v>0.66</c:v>
                </c:pt>
                <c:pt idx="11">
                  <c:v>0.36</c:v>
                </c:pt>
                <c:pt idx="12">
                  <c:v>0.27</c:v>
                </c:pt>
                <c:pt idx="13">
                  <c:v>0.19</c:v>
                </c:pt>
                <c:pt idx="14">
                  <c:v>0.11</c:v>
                </c:pt>
                <c:pt idx="15">
                  <c:v>0.1</c:v>
                </c:pt>
                <c:pt idx="16">
                  <c:v>0.09</c:v>
                </c:pt>
                <c:pt idx="17">
                  <c:v>0.06</c:v>
                </c:pt>
                <c:pt idx="18">
                  <c:v>0.05</c:v>
                </c:pt>
                <c:pt idx="19">
                  <c:v>0.04</c:v>
                </c:pt>
                <c:pt idx="20">
                  <c:v>0.03</c:v>
                </c:pt>
                <c:pt idx="21">
                  <c:v>0.02</c:v>
                </c:pt>
                <c:pt idx="22">
                  <c:v>0.01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9F7-544C-B31C-3B6F3D3C6490}"/>
            </c:ext>
          </c:extLst>
        </c:ser>
        <c:ser>
          <c:idx val="1"/>
          <c:order val="1"/>
          <c:tx>
            <c:v>Existing runoff</c:v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Sheet1!$B$4:$B$28</c:f>
              <c:numCache>
                <c:formatCode>General</c:formatCode>
                <c:ptCount val="25"/>
                <c:pt idx="0">
                  <c:v>0</c:v>
                </c:pt>
                <c:pt idx="1">
                  <c:v>0.03</c:v>
                </c:pt>
                <c:pt idx="2">
                  <c:v>6.5000000000000002E-2</c:v>
                </c:pt>
                <c:pt idx="3">
                  <c:v>0.14699999999999999</c:v>
                </c:pt>
                <c:pt idx="4">
                  <c:v>0.23300000000000001</c:v>
                </c:pt>
                <c:pt idx="5">
                  <c:v>0.34</c:v>
                </c:pt>
                <c:pt idx="6">
                  <c:v>0.43</c:v>
                </c:pt>
                <c:pt idx="7">
                  <c:v>0.51</c:v>
                </c:pt>
                <c:pt idx="8">
                  <c:v>0.57999999999999996</c:v>
                </c:pt>
                <c:pt idx="9">
                  <c:v>0.66</c:v>
                </c:pt>
                <c:pt idx="10">
                  <c:v>0.7</c:v>
                </c:pt>
                <c:pt idx="11">
                  <c:v>0.72</c:v>
                </c:pt>
                <c:pt idx="12">
                  <c:v>0.7</c:v>
                </c:pt>
                <c:pt idx="13">
                  <c:v>0.67</c:v>
                </c:pt>
                <c:pt idx="14">
                  <c:v>0.6</c:v>
                </c:pt>
                <c:pt idx="15">
                  <c:v>0.49</c:v>
                </c:pt>
                <c:pt idx="16">
                  <c:v>0.41499999999999998</c:v>
                </c:pt>
                <c:pt idx="17">
                  <c:v>0.34</c:v>
                </c:pt>
                <c:pt idx="18">
                  <c:v>0.24299999999999999</c:v>
                </c:pt>
                <c:pt idx="19">
                  <c:v>0.18</c:v>
                </c:pt>
                <c:pt idx="20">
                  <c:v>0.152</c:v>
                </c:pt>
                <c:pt idx="21">
                  <c:v>0.14000000000000001</c:v>
                </c:pt>
                <c:pt idx="22">
                  <c:v>0.126</c:v>
                </c:pt>
                <c:pt idx="23">
                  <c:v>0.111</c:v>
                </c:pt>
                <c:pt idx="24">
                  <c:v>0.09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9F7-544C-B31C-3B6F3D3C6490}"/>
            </c:ext>
          </c:extLst>
        </c:ser>
        <c:ser>
          <c:idx val="2"/>
          <c:order val="2"/>
          <c:tx>
            <c:v>Maximum permissible</c:v>
          </c:tx>
          <c:spPr>
            <a:ln w="12700">
              <a:solidFill>
                <a:schemeClr val="tx1"/>
              </a:solidFill>
              <a:prstDash val="lgDash"/>
            </a:ln>
          </c:spPr>
          <c:marker>
            <c:symbol val="none"/>
          </c:marker>
          <c:val>
            <c:numRef>
              <c:f>Sheet1!$C$4:$C$28</c:f>
              <c:numCache>
                <c:formatCode>General</c:formatCode>
                <c:ptCount val="25"/>
                <c:pt idx="0">
                  <c:v>0.72</c:v>
                </c:pt>
                <c:pt idx="1">
                  <c:v>0.72</c:v>
                </c:pt>
                <c:pt idx="2">
                  <c:v>0.72</c:v>
                </c:pt>
                <c:pt idx="3">
                  <c:v>0.72</c:v>
                </c:pt>
                <c:pt idx="4">
                  <c:v>0.72</c:v>
                </c:pt>
                <c:pt idx="5">
                  <c:v>0.72</c:v>
                </c:pt>
                <c:pt idx="6">
                  <c:v>0.72</c:v>
                </c:pt>
                <c:pt idx="7">
                  <c:v>0.72</c:v>
                </c:pt>
                <c:pt idx="8">
                  <c:v>0.72</c:v>
                </c:pt>
                <c:pt idx="9">
                  <c:v>0.72</c:v>
                </c:pt>
                <c:pt idx="10">
                  <c:v>0.72</c:v>
                </c:pt>
                <c:pt idx="11">
                  <c:v>0.72</c:v>
                </c:pt>
                <c:pt idx="12">
                  <c:v>0.72</c:v>
                </c:pt>
                <c:pt idx="13">
                  <c:v>0.72</c:v>
                </c:pt>
                <c:pt idx="14">
                  <c:v>0.72</c:v>
                </c:pt>
                <c:pt idx="15">
                  <c:v>0.72</c:v>
                </c:pt>
                <c:pt idx="16">
                  <c:v>0.72</c:v>
                </c:pt>
                <c:pt idx="17">
                  <c:v>0.72</c:v>
                </c:pt>
                <c:pt idx="18">
                  <c:v>0.72</c:v>
                </c:pt>
                <c:pt idx="19">
                  <c:v>0.72</c:v>
                </c:pt>
                <c:pt idx="20">
                  <c:v>0.72</c:v>
                </c:pt>
                <c:pt idx="21">
                  <c:v>0.72</c:v>
                </c:pt>
                <c:pt idx="22">
                  <c:v>0.72</c:v>
                </c:pt>
                <c:pt idx="23">
                  <c:v>0.72</c:v>
                </c:pt>
                <c:pt idx="24">
                  <c:v>0.72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7-544C-B31C-3B6F3D3C6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5140432"/>
        <c:axId val="1"/>
      </c:lineChart>
      <c:catAx>
        <c:axId val="211514043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Time</a:t>
                </a:r>
              </a:p>
            </c:rich>
          </c:tx>
          <c:layout>
            <c:manualLayout>
              <c:xMode val="edge"/>
              <c:yMode val="edge"/>
              <c:x val="0.48735608358142513"/>
              <c:y val="0.73106023897362482"/>
            </c:manualLayout>
          </c:layout>
          <c:overlay val="0"/>
          <c:spPr>
            <a:noFill/>
            <a:ln w="25400">
              <a:noFill/>
            </a:ln>
          </c:spPr>
        </c:title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Runoff</a:t>
                </a:r>
              </a:p>
            </c:rich>
          </c:tx>
          <c:layout>
            <c:manualLayout>
              <c:xMode val="edge"/>
              <c:yMode val="edge"/>
              <c:x val="2.9885089452157704E-2"/>
              <c:y val="0.3106059688343152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crossAx val="2115140432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5795845969783815"/>
          <c:y val="0.83569241781840209"/>
          <c:w val="0.51415013494337947"/>
          <c:h val="0.1363683167226473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0.25737</cdr:x>
      <cdr:y>0.31712</cdr:y>
    </cdr:from>
    <cdr:to>
      <cdr:x>0.34604</cdr:x>
      <cdr:y>0.48713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B03BE58-7B26-054C-8449-18026199DD0B}"/>
            </a:ext>
          </a:extLst>
        </cdr:cNvPr>
        <cdr:cNvSpPr txBox="1"/>
      </cdr:nvSpPr>
      <cdr:spPr>
        <a:xfrm xmlns:a="http://schemas.openxmlformats.org/drawingml/2006/main">
          <a:off x="2706384" y="1379911"/>
          <a:ext cx="932413" cy="739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400" b="1" dirty="0"/>
            <a:t>EXCESS</a:t>
          </a:r>
        </a:p>
        <a:p xmlns:a="http://schemas.openxmlformats.org/drawingml/2006/main">
          <a:pPr algn="ctr"/>
          <a:r>
            <a:rPr lang="en-GB" sz="1400" b="1" dirty="0"/>
            <a:t>RUNOFF</a:t>
          </a:r>
        </a:p>
        <a:p xmlns:a="http://schemas.openxmlformats.org/drawingml/2006/main">
          <a:pPr algn="ctr"/>
          <a:r>
            <a:rPr lang="en-GB" sz="1400" b="1" dirty="0"/>
            <a:t>VOLUME</a:t>
          </a:r>
        </a:p>
      </cdr:txBody>
    </cdr:sp>
  </cdr:relSizeAnchor>
  <cdr:relSizeAnchor xmlns:cdr="http://schemas.openxmlformats.org/drawingml/2006/chartDrawing">
    <cdr:from>
      <cdr:x>0.60473</cdr:x>
      <cdr:y>0.12228</cdr:y>
    </cdr:from>
    <cdr:to>
      <cdr:x>0.92129</cdr:x>
      <cdr:y>0.39813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32F1C34-4016-EF46-A799-2C30D7BBF3A2}"/>
            </a:ext>
          </a:extLst>
        </cdr:cNvPr>
        <cdr:cNvSpPr txBox="1"/>
      </cdr:nvSpPr>
      <cdr:spPr>
        <a:xfrm xmlns:a="http://schemas.openxmlformats.org/drawingml/2006/main">
          <a:off x="6359049" y="532085"/>
          <a:ext cx="3328827" cy="1200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indent="-285750">
            <a:buFont typeface="Wingdings" pitchFamily="2" charset="2"/>
            <a:buChar char="ü"/>
          </a:pPr>
          <a:r>
            <a:rPr lang="en-GB" sz="2400" dirty="0"/>
            <a:t>Increased volume</a:t>
          </a:r>
        </a:p>
        <a:p xmlns:a="http://schemas.openxmlformats.org/drawingml/2006/main">
          <a:pPr marL="285750" indent="-285750">
            <a:buFont typeface="Wingdings" pitchFamily="2" charset="2"/>
            <a:buChar char="ü"/>
          </a:pPr>
          <a:r>
            <a:rPr lang="en-GB" sz="2400" dirty="0"/>
            <a:t>Increased velocity</a:t>
          </a:r>
        </a:p>
        <a:p xmlns:a="http://schemas.openxmlformats.org/drawingml/2006/main">
          <a:pPr marL="285750" indent="-285750">
            <a:buFont typeface="Wingdings" pitchFamily="2" charset="2"/>
            <a:buChar char="ü"/>
          </a:pPr>
          <a:r>
            <a:rPr lang="en-GB" sz="2400" dirty="0"/>
            <a:t>Reduced time to peak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380F91-318B-0644-91F8-D707C5B97F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CF06FB-B2BE-2147-9360-7A92F90DBB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C8038-C9CC-A545-B881-84945CB9FC5A}" type="datetimeFigureOut">
              <a:rPr lang="en-GB" smtClean="0"/>
              <a:t>18/06/2023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622A5-EDDB-1548-8478-F175682B54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2996C-8518-7647-8F49-5B0A549253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F1C15-052F-3245-8A2C-AFCC84FAF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6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58EC2-9D08-0346-9499-1ED2FC052EE3}" type="datetimeFigureOut">
              <a:rPr lang="en-GB" smtClean="0"/>
              <a:t>18/06/2023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634F2-3B62-9241-B35C-D3739EFF66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69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634F2-3B62-9241-B35C-D3739EFF664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12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E681-B687-E79D-7A58-9411198AC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737500-D741-F6FA-335D-AB5C7D21D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BA303-4492-00B7-1114-0D932780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47ACA-AC30-6A8F-6481-A8CF0B5D7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37DA7-F9D2-97F4-1F69-42D6EA6D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2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330E9-CA6C-1EF9-EA3F-8406F07E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31471-114C-06DD-DA2E-BA7B498C9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D06BB-E5E2-A0EA-F3B1-FF0BD2A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46BE5-0CEF-99F7-0349-8E03CA33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A8D4-5C8C-3120-A502-3EB154DE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4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574BC-3928-BA99-6370-2E3F87324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327E9-B4C2-8C96-07E9-BCFA003B9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E2516-5E01-5C48-4A43-1931F8C6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40E5A-E7DD-1E64-B64D-254BFDA8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8ACE1-D6E8-2CF3-ADAD-03F97AD4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9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91D0-46FB-B716-1C86-D0CBFE9E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D44A9-5481-7195-B7CE-9A770A597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EBDD6-6412-2A00-BC14-D7EBC30E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148A7-31D6-0720-F1E1-C1AFACCB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C2BE5-D63F-3602-EAEE-56AF66A1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D9A76-1DF0-FFC2-21C6-CC479578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34A54-29DE-ACE4-4643-B4105C3CF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C86-6F79-AE0D-12B0-A12FF59D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240F4-AF90-BB7B-4BBE-88AAB4DD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F5A4E-ECB7-FE13-738F-6E90B5BA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296E-6BD6-F069-3F1A-4408C049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57868-5F0C-9D07-617F-7CE66A9A6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2C738-D432-5BD6-E048-CEB0AF221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5C963-B076-A8DC-3EC8-6740F86ED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20E87-62D4-CF4F-2CAA-D3FA80CA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A5821-925C-DB14-574E-6CA85BAC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0DBC-D741-8553-CD23-A5DB7D37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C088A-E9E9-5385-3FE7-A3576F42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3D557-9C0E-0891-DB28-5C3A67B23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8FD87-57F1-2825-7BAF-6F6B1BE5F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DF1D2-D307-4644-8089-DEAB2AC49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19738A-7EFB-7746-B0E0-F0E629E5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2A2F84-6379-D0D7-FE31-0F5CABCF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4C7F0-DC99-E2A5-735D-C90BAEED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9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6CE60-B298-2863-479C-AAF2AAAF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3F67A-C3EA-0DE4-2081-A5769A25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91E28-4F10-FCC1-0A15-85EA0A63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43A24-52F2-1FA3-3A18-ADA5794E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4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A8AAE-134A-705F-9B6C-0476D1B3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D4572-E521-2530-061B-E095A25D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65D03-C687-B6ED-86DF-94EE0193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30EB-A676-878B-1924-4F7E65C8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FDF81-0CB1-BCEE-AA42-B81AAE611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43E78-AB75-7E05-1C9E-30AFF73FE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D27AB-65F7-3281-9FF8-FF27F62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8A5E7-3DFF-145A-79FD-959955D6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153DA-8D4B-3B3E-B0F6-CB064DD0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D85A-1899-94A0-4BB4-C9DCEA65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11E6A2-443F-C22B-84C6-3F2074A2D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4571E-DFE2-6DC7-050D-F7F70470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AA015-A1C7-AB1A-2141-013DED6B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27770-2768-69D8-6CAB-776A44C2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1CD21-A452-4374-D8CC-E2A2121F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9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7CB54A-A4BA-B2A0-849E-288FE263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80761-3058-B855-722C-60590991F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FA4E7-CAEE-C396-FF4A-FCF855582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F093-729C-244D-B675-52A6478E9754}" type="datetimeFigureOut">
              <a:rPr lang="en-US" smtClean="0"/>
              <a:t>6/18/23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DEE05-0FB3-4FE5-FE07-D5B561C54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A171F-73E7-88EA-FF99-71EAEB92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71406-EEAA-6E48-9A17-D5C357E6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7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909BCF8-456E-D448-7B3A-EBCBAE0D9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6" y="5633374"/>
            <a:ext cx="10529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Representation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in respect of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Draft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Fanling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/Sheung Shui Extension Area OZP No. S/FSSE/1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圖片 1" descr="HKGC_logo_Primary">
            <a:extLst>
              <a:ext uri="{FF2B5EF4-FFF2-40B4-BE49-F238E27FC236}">
                <a16:creationId xmlns:a16="http://schemas.microsoft.com/office/drawing/2014/main" id="{C5F9AB84-9E67-0A48-347A-3534FCD7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546" y="401025"/>
            <a:ext cx="3607875" cy="36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1D5DE02-93BF-6ED7-EB53-9D62827A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674" y="4442443"/>
            <a:ext cx="5035618" cy="7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2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ld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DD073-B656-4180-1474-A234D8D175B8}"/>
              </a:ext>
            </a:extLst>
          </p:cNvPr>
          <p:cNvSpPr txBox="1"/>
          <p:nvPr/>
        </p:nvSpPr>
        <p:spPr>
          <a:xfrm>
            <a:off x="5196841" y="6239202"/>
            <a:ext cx="125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58069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7B4516-1D08-39E2-6755-50350A43E5DF}"/>
              </a:ext>
            </a:extLst>
          </p:cNvPr>
          <p:cNvSpPr txBox="1"/>
          <p:nvPr/>
        </p:nvSpPr>
        <p:spPr>
          <a:xfrm>
            <a:off x="5159141" y="3167390"/>
            <a:ext cx="205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</a:t>
            </a:r>
          </a:p>
        </p:txBody>
      </p:sp>
      <p:pic>
        <p:nvPicPr>
          <p:cNvPr id="5" name="圖片 1" descr="HKGC_logo_Primary">
            <a:extLst>
              <a:ext uri="{FF2B5EF4-FFF2-40B4-BE49-F238E27FC236}">
                <a16:creationId xmlns:a16="http://schemas.microsoft.com/office/drawing/2014/main" id="{09ECA31C-5F2F-D267-4747-B843FD1417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7B26588-9C43-5FD3-EC79-DC54D6A26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721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 descr="HKGC_logo_Primary">
            <a:extLst>
              <a:ext uri="{FF2B5EF4-FFF2-40B4-BE49-F238E27FC236}">
                <a16:creationId xmlns:a16="http://schemas.microsoft.com/office/drawing/2014/main" id="{2962E4BF-A2FE-932A-E633-B27CFE86D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059DC-9A0E-A161-46C2-ED4B91EAB3D4}"/>
              </a:ext>
            </a:extLst>
          </p:cNvPr>
          <p:cNvCxnSpPr>
            <a:cxnSpLocks/>
          </p:cNvCxnSpPr>
          <p:nvPr/>
        </p:nvCxnSpPr>
        <p:spPr>
          <a:xfrm>
            <a:off x="0" y="322729"/>
            <a:ext cx="14149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844BF3-A89C-4544-B878-54D9C951F133}"/>
              </a:ext>
            </a:extLst>
          </p:cNvPr>
          <p:cNvSpPr txBox="1"/>
          <p:nvPr/>
        </p:nvSpPr>
        <p:spPr>
          <a:xfrm>
            <a:off x="1414914" y="138063"/>
            <a:ext cx="470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IMPERMEABLE to PAVED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61E2F3-C655-7FBC-5D9F-A3474122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72CB5-53C7-A240-BF05-E6813161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1188948"/>
            <a:ext cx="2691686" cy="3172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3BB79-7B4D-684A-AB24-249B62A4B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999" y="1215774"/>
            <a:ext cx="3355269" cy="3599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26C11-C67E-E14B-8EAB-046A1561D399}"/>
              </a:ext>
            </a:extLst>
          </p:cNvPr>
          <p:cNvSpPr txBox="1"/>
          <p:nvPr/>
        </p:nvSpPr>
        <p:spPr>
          <a:xfrm>
            <a:off x="2244154" y="727283"/>
            <a:ext cx="1191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Existing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DFBCC-B56C-0048-BA96-D7EE558C1E5B}"/>
              </a:ext>
            </a:extLst>
          </p:cNvPr>
          <p:cNvSpPr txBox="1"/>
          <p:nvPr/>
        </p:nvSpPr>
        <p:spPr>
          <a:xfrm>
            <a:off x="6123398" y="675701"/>
            <a:ext cx="327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Proposed development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A59F6C-57E5-DF4F-9F64-3CAE803C68BE}"/>
              </a:ext>
            </a:extLst>
          </p:cNvPr>
          <p:cNvSpPr>
            <a:spLocks noChangeAspect="1"/>
          </p:cNvSpPr>
          <p:nvPr/>
        </p:nvSpPr>
        <p:spPr>
          <a:xfrm>
            <a:off x="3592247" y="4861371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TOTAL RUNOFF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9C6784-C41C-B141-8E8C-3E55BD8EF699}"/>
              </a:ext>
            </a:extLst>
          </p:cNvPr>
          <p:cNvSpPr>
            <a:spLocks noChangeAspect="1"/>
          </p:cNvSpPr>
          <p:nvPr/>
        </p:nvSpPr>
        <p:spPr>
          <a:xfrm>
            <a:off x="6260280" y="4457051"/>
            <a:ext cx="1609200" cy="1609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1C4F0C-64EA-7E4D-87B4-745275DA41B9}"/>
              </a:ext>
            </a:extLst>
          </p:cNvPr>
          <p:cNvSpPr>
            <a:spLocks noChangeAspect="1"/>
          </p:cNvSpPr>
          <p:nvPr/>
        </p:nvSpPr>
        <p:spPr>
          <a:xfrm>
            <a:off x="8084606" y="4957280"/>
            <a:ext cx="608400" cy="608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241DCAE-2DF4-3B4D-BE9E-105AF5F4E34B}"/>
              </a:ext>
            </a:extLst>
          </p:cNvPr>
          <p:cNvSpPr>
            <a:spLocks noChangeAspect="1"/>
          </p:cNvSpPr>
          <p:nvPr/>
        </p:nvSpPr>
        <p:spPr>
          <a:xfrm>
            <a:off x="2270202" y="5054386"/>
            <a:ext cx="1004400" cy="100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221163-DFAB-7E4E-BD00-8E18058AED82}"/>
              </a:ext>
            </a:extLst>
          </p:cNvPr>
          <p:cNvSpPr>
            <a:spLocks noChangeAspect="1"/>
          </p:cNvSpPr>
          <p:nvPr/>
        </p:nvSpPr>
        <p:spPr>
          <a:xfrm>
            <a:off x="1271279" y="5110408"/>
            <a:ext cx="817200" cy="81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F8C633-06D6-3348-A2F4-0152DED58EC4}"/>
              </a:ext>
            </a:extLst>
          </p:cNvPr>
          <p:cNvSpPr>
            <a:spLocks noChangeAspect="1"/>
          </p:cNvSpPr>
          <p:nvPr/>
        </p:nvSpPr>
        <p:spPr>
          <a:xfrm>
            <a:off x="9191525" y="4408598"/>
            <a:ext cx="1720800" cy="172080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TOTAL RUNOFF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BC3EE3-810D-C542-A252-A1B828C2DF65}"/>
              </a:ext>
            </a:extLst>
          </p:cNvPr>
          <p:cNvSpPr txBox="1"/>
          <p:nvPr/>
        </p:nvSpPr>
        <p:spPr>
          <a:xfrm>
            <a:off x="2023789" y="53144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46FD21-F845-0C49-82E4-8952CEC60A43}"/>
              </a:ext>
            </a:extLst>
          </p:cNvPr>
          <p:cNvSpPr txBox="1"/>
          <p:nvPr/>
        </p:nvSpPr>
        <p:spPr>
          <a:xfrm>
            <a:off x="7844927" y="50843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7230B8-DD39-7B47-B6F8-794E2C077103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3343130" y="5509371"/>
            <a:ext cx="249117" cy="96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B013662-9B28-F243-B722-032362BEA359}"/>
              </a:ext>
            </a:extLst>
          </p:cNvPr>
          <p:cNvCxnSpPr>
            <a:cxnSpLocks/>
            <a:stCxn id="20" idx="6"/>
            <a:endCxn id="24" idx="2"/>
          </p:cNvCxnSpPr>
          <p:nvPr/>
        </p:nvCxnSpPr>
        <p:spPr>
          <a:xfrm>
            <a:off x="8693006" y="5261480"/>
            <a:ext cx="498519" cy="75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9C5F61C-3158-4544-A1B0-7471DD4FD5B1}"/>
              </a:ext>
            </a:extLst>
          </p:cNvPr>
          <p:cNvSpPr txBox="1"/>
          <p:nvPr/>
        </p:nvSpPr>
        <p:spPr>
          <a:xfrm>
            <a:off x="1075545" y="6222534"/>
            <a:ext cx="3431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18% Paved + 82% impermeable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D76945-7F97-8F44-867F-CEAC4E071931}"/>
              </a:ext>
            </a:extLst>
          </p:cNvPr>
          <p:cNvSpPr txBox="1"/>
          <p:nvPr/>
        </p:nvSpPr>
        <p:spPr>
          <a:xfrm>
            <a:off x="6448117" y="6256450"/>
            <a:ext cx="3431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70% Paved + 30% impermeable</a:t>
            </a:r>
          </a:p>
        </p:txBody>
      </p:sp>
    </p:spTree>
    <p:extLst>
      <p:ext uri="{BB962C8B-B14F-4D97-AF65-F5344CB8AC3E}">
        <p14:creationId xmlns:p14="http://schemas.microsoft.com/office/powerpoint/2010/main" val="79348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 descr="HKGC_logo_Primary">
            <a:extLst>
              <a:ext uri="{FF2B5EF4-FFF2-40B4-BE49-F238E27FC236}">
                <a16:creationId xmlns:a16="http://schemas.microsoft.com/office/drawing/2014/main" id="{2962E4BF-A2FE-932A-E633-B27CFE86DC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059DC-9A0E-A161-46C2-ED4B91EAB3D4}"/>
              </a:ext>
            </a:extLst>
          </p:cNvPr>
          <p:cNvCxnSpPr>
            <a:cxnSpLocks/>
          </p:cNvCxnSpPr>
          <p:nvPr/>
        </p:nvCxnSpPr>
        <p:spPr>
          <a:xfrm>
            <a:off x="0" y="322729"/>
            <a:ext cx="14149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844BF3-A89C-4544-B878-54D9C951F133}"/>
              </a:ext>
            </a:extLst>
          </p:cNvPr>
          <p:cNvSpPr txBox="1"/>
          <p:nvPr/>
        </p:nvSpPr>
        <p:spPr>
          <a:xfrm>
            <a:off x="1414913" y="138063"/>
            <a:ext cx="397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SURFACE RUNOFF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61E2F3-C655-7FBC-5D9F-A3474122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38B23-F1D6-CC44-AE43-0AC4AC604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54" y="899670"/>
            <a:ext cx="3811712" cy="4861090"/>
          </a:xfrm>
          <a:prstGeom prst="rect">
            <a:avLst/>
          </a:prstGeom>
        </p:spPr>
      </p:pic>
      <p:pic>
        <p:nvPicPr>
          <p:cNvPr id="12" name="3e0ae687-546b-4e82-ae2a-f0a5af0acb05">
            <a:hlinkClick r:id="" action="ppaction://media"/>
            <a:extLst>
              <a:ext uri="{FF2B5EF4-FFF2-40B4-BE49-F238E27FC236}">
                <a16:creationId xmlns:a16="http://schemas.microsoft.com/office/drawing/2014/main" id="{9B6F762F-0EC6-5740-8FBF-3E763601F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6938" y="899670"/>
            <a:ext cx="3733381" cy="4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 descr="HKGC_logo_Primary">
            <a:extLst>
              <a:ext uri="{FF2B5EF4-FFF2-40B4-BE49-F238E27FC236}">
                <a16:creationId xmlns:a16="http://schemas.microsoft.com/office/drawing/2014/main" id="{2962E4BF-A2FE-932A-E633-B27CFE86D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059DC-9A0E-A161-46C2-ED4B91EAB3D4}"/>
              </a:ext>
            </a:extLst>
          </p:cNvPr>
          <p:cNvCxnSpPr>
            <a:cxnSpLocks/>
          </p:cNvCxnSpPr>
          <p:nvPr/>
        </p:nvCxnSpPr>
        <p:spPr>
          <a:xfrm>
            <a:off x="0" y="322729"/>
            <a:ext cx="14149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844BF3-A89C-4544-B878-54D9C951F133}"/>
              </a:ext>
            </a:extLst>
          </p:cNvPr>
          <p:cNvSpPr txBox="1"/>
          <p:nvPr/>
        </p:nvSpPr>
        <p:spPr>
          <a:xfrm>
            <a:off x="1414913" y="138063"/>
            <a:ext cx="505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NATURAL to PAVED SURFACES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61E2F3-C655-7FBC-5D9F-A3474122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ACAE26F2-83B9-B545-B909-81EBB8C72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096370"/>
              </p:ext>
            </p:extLst>
          </p:nvPr>
        </p:nvGraphicFramePr>
        <p:xfrm>
          <a:off x="850076" y="124373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867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5D9566-92D4-BB44-9745-A2B1FF357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449" y="833279"/>
            <a:ext cx="5308270" cy="5183001"/>
          </a:xfrm>
          <a:prstGeom prst="rect">
            <a:avLst/>
          </a:prstGeom>
        </p:spPr>
      </p:pic>
      <p:pic>
        <p:nvPicPr>
          <p:cNvPr id="4" name="圖片 1" descr="HKGC_logo_Primary">
            <a:extLst>
              <a:ext uri="{FF2B5EF4-FFF2-40B4-BE49-F238E27FC236}">
                <a16:creationId xmlns:a16="http://schemas.microsoft.com/office/drawing/2014/main" id="{2962E4BF-A2FE-932A-E633-B27CFE86D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059DC-9A0E-A161-46C2-ED4B91EAB3D4}"/>
              </a:ext>
            </a:extLst>
          </p:cNvPr>
          <p:cNvCxnSpPr>
            <a:cxnSpLocks/>
          </p:cNvCxnSpPr>
          <p:nvPr/>
        </p:nvCxnSpPr>
        <p:spPr>
          <a:xfrm>
            <a:off x="0" y="322729"/>
            <a:ext cx="14149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844BF3-A89C-4544-B878-54D9C951F133}"/>
              </a:ext>
            </a:extLst>
          </p:cNvPr>
          <p:cNvSpPr txBox="1"/>
          <p:nvPr/>
        </p:nvSpPr>
        <p:spPr>
          <a:xfrm>
            <a:off x="1545543" y="138063"/>
            <a:ext cx="45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 KONG VILLAGE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61E2F3-C655-7FBC-5D9F-A3474122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CD9E25E-3C35-8949-9123-C57BE3EB33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5039" y="3205426"/>
            <a:ext cx="3700999" cy="2775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86F5E5-02B1-4E43-86BE-4B92890F9F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49400" y="1038830"/>
            <a:ext cx="4126600" cy="3094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E1E7FC-21DF-DC4B-AC2D-8E930741F4A9}"/>
              </a:ext>
            </a:extLst>
          </p:cNvPr>
          <p:cNvSpPr txBox="1"/>
          <p:nvPr/>
        </p:nvSpPr>
        <p:spPr>
          <a:xfrm>
            <a:off x="8761560" y="4775545"/>
            <a:ext cx="281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Road Level 12.8m PD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6EC64E-41EB-D441-AB4F-C143A0745B6A}"/>
              </a:ext>
            </a:extLst>
          </p:cNvPr>
          <p:cNvCxnSpPr>
            <a:cxnSpLocks/>
          </p:cNvCxnSpPr>
          <p:nvPr/>
        </p:nvCxnSpPr>
        <p:spPr>
          <a:xfrm flipH="1">
            <a:off x="5938464" y="3452117"/>
            <a:ext cx="3585680" cy="1880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9756F1-E3E4-BA42-9C5F-E54990A56C45}"/>
              </a:ext>
            </a:extLst>
          </p:cNvPr>
          <p:cNvCxnSpPr/>
          <p:nvPr/>
        </p:nvCxnSpPr>
        <p:spPr>
          <a:xfrm>
            <a:off x="3000054" y="5237210"/>
            <a:ext cx="2714253" cy="56768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210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 descr="HKGC_logo_Primary">
            <a:extLst>
              <a:ext uri="{FF2B5EF4-FFF2-40B4-BE49-F238E27FC236}">
                <a16:creationId xmlns:a16="http://schemas.microsoft.com/office/drawing/2014/main" id="{2962E4BF-A2FE-932A-E633-B27CFE86D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059DC-9A0E-A161-46C2-ED4B91EAB3D4}"/>
              </a:ext>
            </a:extLst>
          </p:cNvPr>
          <p:cNvCxnSpPr>
            <a:cxnSpLocks/>
          </p:cNvCxnSpPr>
          <p:nvPr/>
        </p:nvCxnSpPr>
        <p:spPr>
          <a:xfrm>
            <a:off x="0" y="322729"/>
            <a:ext cx="14149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844BF3-A89C-4544-B878-54D9C951F133}"/>
              </a:ext>
            </a:extLst>
          </p:cNvPr>
          <p:cNvSpPr txBox="1"/>
          <p:nvPr/>
        </p:nvSpPr>
        <p:spPr>
          <a:xfrm>
            <a:off x="1414913" y="138063"/>
            <a:ext cx="877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AND KEEPING STORMWATER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SAFELY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UNDERGROUND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61E2F3-C655-7FBC-5D9F-A3474122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5E3E0-C4AE-5347-A063-53500A513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57" y="963315"/>
            <a:ext cx="3242281" cy="2137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C3ECF-91D2-694F-A554-4EABA821B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857" y="2757995"/>
            <a:ext cx="3489697" cy="196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C528B-DB7C-9C48-94CF-AFAFCE1FF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734" y="811149"/>
            <a:ext cx="2442099" cy="2442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5A693-21A0-7646-A866-823A8C0A97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35773" y="3252843"/>
            <a:ext cx="3156023" cy="24420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2E28A7-55FB-864D-B3F8-9AC4D3756A35}"/>
              </a:ext>
            </a:extLst>
          </p:cNvPr>
          <p:cNvSpPr/>
          <p:nvPr/>
        </p:nvSpPr>
        <p:spPr>
          <a:xfrm>
            <a:off x="518219" y="4770556"/>
            <a:ext cx="7685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SSRDC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NDRC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raising objections to the draft OZP (</a:t>
            </a:r>
            <a:r>
              <a:rPr lang="en-HK" sz="2800" dirty="0"/>
              <a:t>§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3.2 of the TPB paper) raised potential adverse drainage as one of their 4 main concerns</a:t>
            </a:r>
            <a:endParaRPr lang="en-HK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A2D37-51D3-274F-9E84-D51FAEB3B8D2}"/>
              </a:ext>
            </a:extLst>
          </p:cNvPr>
          <p:cNvSpPr txBox="1"/>
          <p:nvPr/>
        </p:nvSpPr>
        <p:spPr>
          <a:xfrm>
            <a:off x="4367234" y="1039918"/>
            <a:ext cx="3608004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72-yo Lee </a:t>
            </a:r>
            <a:r>
              <a:rPr lang="en-GB" sz="2000" dirty="0" err="1"/>
              <a:t>Yiu</a:t>
            </a:r>
            <a:r>
              <a:rPr lang="en-GB" sz="2000" dirty="0"/>
              <a:t>-jo drowned in his Ying Pun village home while rescuers were stuck in traffic</a:t>
            </a:r>
          </a:p>
          <a:p>
            <a:r>
              <a:rPr lang="en-GB" sz="2000" dirty="0"/>
              <a:t>(</a:t>
            </a:r>
            <a:r>
              <a:rPr lang="en-GB" sz="2000" i="1" dirty="0"/>
              <a:t>22 July 2022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729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 descr="HKGC_logo_Primary">
            <a:extLst>
              <a:ext uri="{FF2B5EF4-FFF2-40B4-BE49-F238E27FC236}">
                <a16:creationId xmlns:a16="http://schemas.microsoft.com/office/drawing/2014/main" id="{2962E4BF-A2FE-932A-E633-B27CFE86D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059DC-9A0E-A161-46C2-ED4B91EAB3D4}"/>
              </a:ext>
            </a:extLst>
          </p:cNvPr>
          <p:cNvCxnSpPr>
            <a:cxnSpLocks/>
          </p:cNvCxnSpPr>
          <p:nvPr/>
        </p:nvCxnSpPr>
        <p:spPr>
          <a:xfrm>
            <a:off x="0" y="322729"/>
            <a:ext cx="14149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844BF3-A89C-4544-B878-54D9C951F133}"/>
              </a:ext>
            </a:extLst>
          </p:cNvPr>
          <p:cNvSpPr txBox="1"/>
          <p:nvPr/>
        </p:nvSpPr>
        <p:spPr>
          <a:xfrm>
            <a:off x="1414914" y="138063"/>
            <a:ext cx="738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DESIGNING FOR STORMWATER RUNOFF – IDF CURVES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61E2F3-C655-7FBC-5D9F-A3474122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62D21-ADBD-A042-B60B-B89D01E5F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4668" y="477484"/>
            <a:ext cx="3995443" cy="5284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B9494-CB12-3947-B40C-B6569F825657}"/>
              </a:ext>
            </a:extLst>
          </p:cNvPr>
          <p:cNvSpPr txBox="1"/>
          <p:nvPr/>
        </p:nvSpPr>
        <p:spPr>
          <a:xfrm>
            <a:off x="867137" y="5316826"/>
            <a:ext cx="530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4-Hour storm adopted in EIA</a:t>
            </a:r>
          </a:p>
          <a:p>
            <a:r>
              <a:rPr lang="en-GB" sz="2400" dirty="0"/>
              <a:t>30-minute storm critical for local impacts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483FB-8B9C-DF47-BFA0-2E89268D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638" y="819397"/>
            <a:ext cx="4706498" cy="44360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054E2-FA86-A142-8512-79B976BBFB90}"/>
              </a:ext>
            </a:extLst>
          </p:cNvPr>
          <p:cNvSpPr txBox="1"/>
          <p:nvPr/>
        </p:nvSpPr>
        <p:spPr>
          <a:xfrm>
            <a:off x="6296066" y="5255407"/>
            <a:ext cx="552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30% greening required by </a:t>
            </a:r>
            <a:r>
              <a:rPr lang="en-GB" sz="2400" dirty="0" err="1"/>
              <a:t>DevB</a:t>
            </a:r>
            <a:r>
              <a:rPr lang="en-GB" sz="2400" dirty="0"/>
              <a:t> TC 3/2012</a:t>
            </a:r>
          </a:p>
          <a:p>
            <a:r>
              <a:rPr lang="en-GB" sz="2400" dirty="0"/>
              <a:t>??? Indicated on layout plans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79CCD1-8F0D-3F44-8694-3C6AD0EF7ADB}"/>
              </a:ext>
            </a:extLst>
          </p:cNvPr>
          <p:cNvSpPr/>
          <p:nvPr/>
        </p:nvSpPr>
        <p:spPr>
          <a:xfrm>
            <a:off x="10214530" y="322729"/>
            <a:ext cx="1559654" cy="147524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Site currently 82% green</a:t>
            </a:r>
          </a:p>
        </p:txBody>
      </p:sp>
    </p:spTree>
    <p:extLst>
      <p:ext uri="{BB962C8B-B14F-4D97-AF65-F5344CB8AC3E}">
        <p14:creationId xmlns:p14="http://schemas.microsoft.com/office/powerpoint/2010/main" val="165763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 descr="HKGC_logo_Primary">
            <a:extLst>
              <a:ext uri="{FF2B5EF4-FFF2-40B4-BE49-F238E27FC236}">
                <a16:creationId xmlns:a16="http://schemas.microsoft.com/office/drawing/2014/main" id="{2962E4BF-A2FE-932A-E633-B27CFE86D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5981" y="6015789"/>
            <a:ext cx="606855" cy="606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059DC-9A0E-A161-46C2-ED4B91EAB3D4}"/>
              </a:ext>
            </a:extLst>
          </p:cNvPr>
          <p:cNvCxnSpPr>
            <a:cxnSpLocks/>
          </p:cNvCxnSpPr>
          <p:nvPr/>
        </p:nvCxnSpPr>
        <p:spPr>
          <a:xfrm>
            <a:off x="0" y="322729"/>
            <a:ext cx="141491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844BF3-A89C-4544-B878-54D9C951F133}"/>
              </a:ext>
            </a:extLst>
          </p:cNvPr>
          <p:cNvSpPr txBox="1"/>
          <p:nvPr/>
        </p:nvSpPr>
        <p:spPr>
          <a:xfrm>
            <a:off x="1414913" y="138063"/>
            <a:ext cx="443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 CONCLUSIONS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61E2F3-C655-7FBC-5D9F-A3474122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834" y="6603394"/>
            <a:ext cx="1386502" cy="2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O.N.E. living heritage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0B192A-EB3C-D246-B1A0-4F7C99315CC7}"/>
              </a:ext>
            </a:extLst>
          </p:cNvPr>
          <p:cNvSpPr/>
          <p:nvPr/>
        </p:nvSpPr>
        <p:spPr>
          <a:xfrm>
            <a:off x="950027" y="831273"/>
            <a:ext cx="1001249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GB" sz="2800" dirty="0"/>
              <a:t>The drainage condition in Sub Area 1 (2,3,4, and surrounding 500m area cannot be preserved. </a:t>
            </a:r>
            <a:r>
              <a:rPr lang="en-GB" sz="2800" i="1" dirty="0"/>
              <a:t>S2.6 of the TPB paper refers.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GB" sz="2800" dirty="0"/>
              <a:t>The DIA has adopted an inappropriate design storm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GB" sz="2800" dirty="0"/>
              <a:t>The DIA has undersized the </a:t>
            </a:r>
            <a:r>
              <a:rPr lang="en-GB" sz="2800" dirty="0" err="1"/>
              <a:t>stormwater</a:t>
            </a:r>
            <a:r>
              <a:rPr lang="en-GB" sz="2800" dirty="0"/>
              <a:t> drains in the vicinity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GB" sz="2800" dirty="0"/>
              <a:t>The DIA has failed to describe “blue-green” mitigation measures.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Ø"/>
            </a:pPr>
            <a:r>
              <a:rPr lang="en-GB" sz="2800" dirty="0"/>
              <a:t>The development will cause an increased risk of overland flow both in terms of depth and velocity – this presents increased economic consequences and </a:t>
            </a:r>
            <a:r>
              <a:rPr lang="en-GB" sz="2800" b="1" dirty="0"/>
              <a:t>risk to life.</a:t>
            </a:r>
          </a:p>
        </p:txBody>
      </p:sp>
    </p:spTree>
    <p:extLst>
      <p:ext uri="{BB962C8B-B14F-4D97-AF65-F5344CB8AC3E}">
        <p14:creationId xmlns:p14="http://schemas.microsoft.com/office/powerpoint/2010/main" val="2093579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333</Words>
  <Application>Microsoft Macintosh PowerPoint</Application>
  <PresentationFormat>Widescreen</PresentationFormat>
  <Paragraphs>51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PMingLiU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 luk</dc:creator>
  <cp:lastModifiedBy>Microsoft Office User</cp:lastModifiedBy>
  <cp:revision>53</cp:revision>
  <cp:lastPrinted>2023-06-16T04:02:59Z</cp:lastPrinted>
  <dcterms:created xsi:type="dcterms:W3CDTF">2023-06-01T06:53:12Z</dcterms:created>
  <dcterms:modified xsi:type="dcterms:W3CDTF">2023-06-18T11:13:26Z</dcterms:modified>
</cp:coreProperties>
</file>