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3" r:id="rId4"/>
    <p:sldId id="265" r:id="rId5"/>
    <p:sldId id="267" r:id="rId6"/>
    <p:sldId id="264" r:id="rId7"/>
    <p:sldId id="268" r:id="rId8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304F15C-6EA9-4E8B-B96A-AAC8E6BBA1B4}">
          <p14:sldIdLst/>
        </p14:section>
        <p14:section name="Untitled Section" id="{CC0B7BD8-1FD6-4871-846D-1872A94CBD92}">
          <p14:sldIdLst>
            <p14:sldId id="257"/>
            <p14:sldId id="261"/>
          </p14:sldIdLst>
        </p14:section>
        <p14:section name="FGC Topograpghy (with Development)" id="{52BCD510-14D0-4053-98FC-80614FC934B4}">
          <p14:sldIdLst>
            <p14:sldId id="263"/>
            <p14:sldId id="265"/>
            <p14:sldId id="267"/>
            <p14:sldId id="264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D Berry" initials="JB" lastIdx="6" clrIdx="0">
    <p:extLst>
      <p:ext uri="{19B8F6BF-5375-455C-9EA6-DF929625EA0E}">
        <p15:presenceInfo xmlns:p15="http://schemas.microsoft.com/office/powerpoint/2012/main" userId="923f60518ac906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6"/>
    <p:restoredTop sz="95194" autoAdjust="0"/>
  </p:normalViewPr>
  <p:slideViewPr>
    <p:cSldViewPr snapToGrid="0">
      <p:cViewPr>
        <p:scale>
          <a:sx n="88" d="100"/>
          <a:sy n="88" d="100"/>
        </p:scale>
        <p:origin x="330" y="3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87" d="5000"/>
        <a:sy n="7387" d="5000"/>
      </p:scale>
      <p:origin x="0" y="-34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4A46-BA32-4D02-B86C-FE938F73FE53}" type="datetimeFigureOut">
              <a:rPr lang="en-HK" smtClean="0"/>
              <a:t>15/6/2023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E3CC0-54A3-4A6E-9FDA-F4680B197609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81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, </a:t>
            </a:r>
            <a:r>
              <a:rPr lang="en-HK" dirty="0" err="1"/>
              <a:t>ie</a:t>
            </a:r>
            <a:r>
              <a:rPr lang="en-HK" dirty="0"/>
              <a:t> an completion likely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E3CC0-54A3-4A6E-9FDA-F4680B197609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9582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E681-B687-E79D-7A58-9411198AC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37500-D741-F6FA-335D-AB5C7D21D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BA303-4492-00B7-1114-0D932780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47ACA-AC30-6A8F-6481-A8CF0B5D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37DA7-F9D2-97F4-1F69-42D6EA6D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2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30E9-CA6C-1EF9-EA3F-8406F07E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31471-114C-06DD-DA2E-BA7B498C9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D06BB-E5E2-A0EA-F3B1-FF0BD2A3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46BE5-0CEF-99F7-0349-8E03CA33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2A8D4-5C8C-3120-A502-3EB154DE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4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74BC-3928-BA99-6370-2E3F87324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327E9-B4C2-8C96-07E9-BCFA003B9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E2516-5E01-5C48-4A43-1931F8C6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40E5A-E7DD-1E64-B64D-254BFDA8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ACE1-D6E8-2CF3-ADAD-03F97AD4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91D0-46FB-B716-1C86-D0CBFE9E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D44A9-5481-7195-B7CE-9A770A59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EBDD6-6412-2A00-BC14-D7EBC30E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148A7-31D6-0720-F1E1-C1AFACCB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C2BE5-D63F-3602-EAEE-56AF66A1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9A76-1DF0-FFC2-21C6-CC479578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34A54-29DE-ACE4-4643-B4105C3CF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E6C86-6F79-AE0D-12B0-A12FF59D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240F4-AF90-BB7B-4BBE-88AAB4DD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F5A4E-ECB7-FE13-738F-6E90B5B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2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296E-6BD6-F069-3F1A-4408C049F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57868-5F0C-9D07-617F-7CE66A9A6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2C738-D432-5BD6-E048-CEB0AF22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5C963-B076-A8DC-3EC8-6740F86E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20E87-62D4-CF4F-2CAA-D3FA80CA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A5821-925C-DB14-574E-6CA85BAC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0DBC-D741-8553-CD23-A5DB7D37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C088A-E9E9-5385-3FE7-A3576F422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3D557-9C0E-0891-DB28-5C3A67B23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8FD87-57F1-2825-7BAF-6F6B1BE5F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DF1D2-D307-4644-8089-DEAB2AC49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9738A-7EFB-7746-B0E0-F0E629E5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2A2F84-6379-D0D7-FE31-0F5CABCF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4C7F0-DC99-E2A5-735D-C90BAEED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CE60-B298-2863-479C-AAF2AAAF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3F67A-C3EA-0DE4-2081-A5769A25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91E28-4F10-FCC1-0A15-85EA0A63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43A24-52F2-1FA3-3A18-ADA5794E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4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A8AAE-134A-705F-9B6C-0476D1B3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D4572-E521-2530-061B-E095A25D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65D03-C687-B6ED-86DF-94EE0193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30EB-A676-878B-1924-4F7E65C8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FDF81-0CB1-BCEE-AA42-B81AAE61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43E78-AB75-7E05-1C9E-30AFF73FE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D27AB-65F7-3281-9FF8-FF27F62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8A5E7-3DFF-145A-79FD-959955D6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153DA-8D4B-3B3E-B0F6-CB064DD0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D85A-1899-94A0-4BB4-C9DCEA65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11E6A2-443F-C22B-84C6-3F2074A2D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4571E-DFE2-6DC7-050D-F7F704701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A015-A1C7-AB1A-2141-013DED6B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7770-2768-69D8-6CAB-776A44C2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1CD21-A452-4374-D8CC-E2A2121F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9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CB54A-A4BA-B2A0-849E-288FE263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80761-3058-B855-722C-60590991F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FA4E7-CAEE-C396-FF4A-FCF855582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F093-729C-244D-B675-52A6478E975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DEE05-0FB3-4FE5-FE07-D5B561C54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A171F-73E7-88EA-FF99-71EAEB926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71406-EEAA-6E48-9A17-D5C357E6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909BCF8-456E-D448-7B3A-EBCBAE0D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6" y="5633374"/>
            <a:ext cx="10529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Representation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F5597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respect of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Draft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Fanling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/Sheung Shui Extension Area OZP No. S/FSSE/1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圖片 1" descr="HKGC_logo_Primary">
            <a:extLst>
              <a:ext uri="{FF2B5EF4-FFF2-40B4-BE49-F238E27FC236}">
                <a16:creationId xmlns:a16="http://schemas.microsoft.com/office/drawing/2014/main" id="{C5F9AB84-9E67-0A48-347A-3534FCD7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546" y="401025"/>
            <a:ext cx="3607875" cy="360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1D5DE02-93BF-6ED7-EB53-9D62827A9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674" y="4442443"/>
            <a:ext cx="5035618" cy="7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6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ld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ew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O.N.E. living heritage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EDD073-B656-4180-1474-A234D8D175B8}"/>
              </a:ext>
            </a:extLst>
          </p:cNvPr>
          <p:cNvSpPr txBox="1"/>
          <p:nvPr/>
        </p:nvSpPr>
        <p:spPr>
          <a:xfrm>
            <a:off x="5196841" y="6239202"/>
            <a:ext cx="1251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58069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DA67-069D-CF59-7E06-92762BF63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269" y="201286"/>
            <a:ext cx="10515600" cy="1325563"/>
          </a:xfrm>
        </p:spPr>
        <p:txBody>
          <a:bodyPr>
            <a:normAutofit/>
          </a:bodyPr>
          <a:lstStyle/>
          <a:p>
            <a:r>
              <a:rPr lang="en-HK" sz="3200" b="1" dirty="0">
                <a:solidFill>
                  <a:srgbClr val="2F5597"/>
                </a:solidFill>
                <a:latin typeface="Calisto MT" panose="02040603050505030304" pitchFamily="18" charset="0"/>
              </a:rPr>
              <a:t>Topography of developed site </a:t>
            </a:r>
            <a:br>
              <a:rPr lang="en-HK" sz="3200" dirty="0">
                <a:solidFill>
                  <a:srgbClr val="2F5597"/>
                </a:solidFill>
                <a:latin typeface="Calisto MT" panose="02040603050505030304" pitchFamily="18" charset="0"/>
              </a:rPr>
            </a:br>
            <a:r>
              <a:rPr lang="en-HK" sz="3200" dirty="0">
                <a:solidFill>
                  <a:srgbClr val="2F5597"/>
                </a:solidFill>
                <a:latin typeface="Calisto MT" panose="02040603050505030304" pitchFamily="18" charset="0"/>
              </a:rPr>
              <a:t>Cross-section from North-East to South-West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44C0E6-80E2-257D-BECF-F35A26B6E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2959" y="1526849"/>
            <a:ext cx="6196742" cy="44217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6E8F21-EEE5-B07A-DF8F-412CED4AF3EF}"/>
              </a:ext>
            </a:extLst>
          </p:cNvPr>
          <p:cNvSpPr txBox="1"/>
          <p:nvPr/>
        </p:nvSpPr>
        <p:spPr>
          <a:xfrm>
            <a:off x="701269" y="1526849"/>
            <a:ext cx="4534759" cy="4747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HK" sz="2400" b="1" dirty="0">
                <a:solidFill>
                  <a:srgbClr val="2F5597"/>
                </a:solidFill>
                <a:latin typeface="Calisto MT" panose="02040603050505030304" pitchFamily="18" charset="0"/>
              </a:rPr>
              <a:t>Notes:</a:t>
            </a:r>
          </a:p>
          <a:p>
            <a:pPr>
              <a:lnSpc>
                <a:spcPct val="150000"/>
              </a:lnSpc>
            </a:pPr>
            <a:r>
              <a:rPr lang="en-HK" sz="2000" dirty="0">
                <a:solidFill>
                  <a:srgbClr val="2F5597"/>
                </a:solidFill>
                <a:latin typeface="Calisto MT" panose="02040603050505030304" pitchFamily="18" charset="0"/>
              </a:rPr>
              <a:t>South-West Podium requires excavation of existing ground from+26mPD to +13-14mpd.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K" sz="2000" dirty="0">
                <a:solidFill>
                  <a:srgbClr val="2F5597"/>
                </a:solidFill>
                <a:latin typeface="Calisto MT" panose="02040603050505030304" pitchFamily="18" charset="0"/>
              </a:rPr>
              <a:t> Significant cut volumes – order of 300 - 400,000m3  not including foundations and piles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K" sz="2000" dirty="0">
                <a:solidFill>
                  <a:srgbClr val="2F5597"/>
                </a:solidFill>
                <a:latin typeface="Calisto MT" panose="02040603050505030304" pitchFamily="18" charset="0"/>
              </a:rPr>
              <a:t>Adverse effect on hydrology</a:t>
            </a:r>
          </a:p>
          <a:p>
            <a:pPr>
              <a:lnSpc>
                <a:spcPct val="150000"/>
              </a:lnSpc>
            </a:pPr>
            <a:r>
              <a:rPr lang="en-HK" sz="2000" dirty="0">
                <a:solidFill>
                  <a:srgbClr val="2F5597"/>
                </a:solidFill>
                <a:latin typeface="Calisto MT" panose="02040603050505030304" pitchFamily="18" charset="0"/>
              </a:rPr>
              <a:t>Building heights to +164mPD (approx. 150m above surrounding ground level).</a:t>
            </a:r>
            <a:endParaRPr lang="en-HK" sz="2800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7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B63E-1C18-20C3-D4E6-C4EFC4D4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0440"/>
            <a:ext cx="10515600" cy="7180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Construction </a:t>
            </a:r>
            <a:r>
              <a:rPr lang="en-US" sz="4000" b="1" dirty="0" err="1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Programme</a:t>
            </a:r>
            <a:endParaRPr lang="en-HK" sz="4000" b="1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3E3EA-B03B-FF5D-AA43-4B0B8F11C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464" y="1253330"/>
            <a:ext cx="9661072" cy="462495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3200" dirty="0">
                <a:solidFill>
                  <a:srgbClr val="2F5597"/>
                </a:solidFill>
                <a:latin typeface="Calisto MT" panose="02040603050505030304" pitchFamily="18" charset="0"/>
              </a:rPr>
              <a:t>Expected Programme for Completion – f</a:t>
            </a:r>
            <a:r>
              <a:rPr lang="en-HK" sz="3200" dirty="0">
                <a:solidFill>
                  <a:srgbClr val="2F5597"/>
                </a:solidFill>
                <a:latin typeface="Calisto MT" panose="02040603050505030304" pitchFamily="18" charset="0"/>
              </a:rPr>
              <a:t>rom Jun 2023</a:t>
            </a:r>
          </a:p>
          <a:p>
            <a:pPr lvl="0"/>
            <a:endParaRPr lang="en-GB" sz="3200" dirty="0">
              <a:solidFill>
                <a:srgbClr val="2F5597"/>
              </a:solidFill>
              <a:latin typeface="Calisto MT" panose="02040603050505030304" pitchFamily="18" charset="0"/>
            </a:endParaRPr>
          </a:p>
          <a:p>
            <a:pPr lvl="0"/>
            <a:r>
              <a:rPr lang="en-GB" sz="3200" dirty="0">
                <a:solidFill>
                  <a:srgbClr val="2F5597"/>
                </a:solidFill>
                <a:latin typeface="Calisto MT" panose="02040603050505030304" pitchFamily="18" charset="0"/>
              </a:rPr>
              <a:t>Pre-contract tasks, and procedures, design and tender to contract start</a:t>
            </a:r>
          </a:p>
          <a:p>
            <a:pPr lvl="0"/>
            <a:endParaRPr lang="en-GB" sz="3200" dirty="0">
              <a:solidFill>
                <a:srgbClr val="2F5597"/>
              </a:solidFill>
              <a:latin typeface="Calisto MT" panose="02040603050505030304" pitchFamily="18" charset="0"/>
            </a:endParaRPr>
          </a:p>
          <a:p>
            <a:pPr lvl="3"/>
            <a:r>
              <a:rPr lang="en-US" sz="2400" dirty="0">
                <a:solidFill>
                  <a:srgbClr val="2F5597"/>
                </a:solidFill>
                <a:latin typeface="Calisto MT" panose="02040603050505030304" pitchFamily="18" charset="0"/>
              </a:rPr>
              <a:t>Previous </a:t>
            </a:r>
            <a:r>
              <a:rPr lang="en-US" sz="2400" dirty="0" err="1">
                <a:solidFill>
                  <a:srgbClr val="2F5597"/>
                </a:solidFill>
                <a:latin typeface="Calisto MT" panose="02040603050505030304" pitchFamily="18" charset="0"/>
              </a:rPr>
              <a:t>programme</a:t>
            </a:r>
            <a:r>
              <a:rPr lang="en-US" sz="2400" dirty="0">
                <a:solidFill>
                  <a:srgbClr val="2F5597"/>
                </a:solidFill>
                <a:latin typeface="Calisto MT" panose="02040603050505030304" pitchFamily="18" charset="0"/>
              </a:rPr>
              <a:t> wildly unrealistic and designed to meet the TFLS 10 year 2029 target.</a:t>
            </a:r>
          </a:p>
          <a:p>
            <a:pPr lvl="3"/>
            <a:r>
              <a:rPr lang="en-US" sz="2400" dirty="0">
                <a:solidFill>
                  <a:srgbClr val="2F5597"/>
                </a:solidFill>
                <a:latin typeface="Calisto MT" panose="02040603050505030304" pitchFamily="18" charset="0"/>
              </a:rPr>
              <a:t>Expected Key Procedural Steps and Time Requirements – to approval for contract commencement);</a:t>
            </a:r>
          </a:p>
          <a:p>
            <a:pPr lvl="3"/>
            <a:r>
              <a:rPr lang="en-US" sz="2400" dirty="0">
                <a:solidFill>
                  <a:srgbClr val="2F5597"/>
                </a:solidFill>
                <a:latin typeface="Calisto MT" panose="02040603050505030304" pitchFamily="18" charset="0"/>
              </a:rPr>
              <a:t>Site resumption – 1 Sep 2023</a:t>
            </a:r>
          </a:p>
          <a:p>
            <a:pPr lvl="3"/>
            <a:r>
              <a:rPr lang="en-HK" sz="2400" dirty="0">
                <a:solidFill>
                  <a:srgbClr val="2F5597"/>
                </a:solidFill>
                <a:latin typeface="Calisto MT" panose="02040603050505030304" pitchFamily="18" charset="0"/>
              </a:rPr>
              <a:t>Estimated approx. 51 months to contract commencement</a:t>
            </a:r>
          </a:p>
          <a:p>
            <a:pPr lvl="3"/>
            <a:r>
              <a:rPr lang="en-HK" sz="2400" dirty="0">
                <a:solidFill>
                  <a:srgbClr val="2F5597"/>
                </a:solidFill>
                <a:latin typeface="Calisto MT" panose="02040603050505030304" pitchFamily="18" charset="0"/>
              </a:rPr>
              <a:t>Earliest construction start – Sep 2027</a:t>
            </a:r>
          </a:p>
          <a:p>
            <a:pPr lvl="3"/>
            <a:endParaRPr lang="en-HK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6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62CF-4C60-39EE-C92B-54531DD71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979" y="397676"/>
            <a:ext cx="11164041" cy="795324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Expected Programme for Completion – On Site</a:t>
            </a:r>
            <a:endParaRPr lang="en-HK" sz="4000" b="1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B106F-A172-A553-6147-696ED560A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59" y="1696584"/>
            <a:ext cx="10821880" cy="34648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HK" sz="32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Expected Programme from contract award:</a:t>
            </a:r>
          </a:p>
          <a:p>
            <a:pPr marL="0" indent="0">
              <a:lnSpc>
                <a:spcPct val="80000"/>
              </a:lnSpc>
              <a:buNone/>
            </a:pPr>
            <a:endParaRPr lang="en-HK" sz="2600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714375" lvl="2" indent="-352425">
              <a:lnSpc>
                <a:spcPct val="100000"/>
              </a:lnSpc>
            </a:pPr>
            <a:r>
              <a:rPr lang="en-US" sz="2800" dirty="0">
                <a:solidFill>
                  <a:srgbClr val="2F5597"/>
                </a:solidFill>
                <a:latin typeface="Calisto MT" panose="02040603050505030304" pitchFamily="18" charset="0"/>
              </a:rPr>
              <a:t>Key Contract Construction Works Time Requirements –</a:t>
            </a: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</a:rPr>
              <a:t> </a:t>
            </a:r>
            <a:r>
              <a:rPr lang="en-US" sz="2800" dirty="0">
                <a:solidFill>
                  <a:srgbClr val="2F5597"/>
                </a:solidFill>
                <a:latin typeface="Calisto MT" panose="02040603050505030304" pitchFamily="18" charset="0"/>
              </a:rPr>
              <a:t>from EIA</a:t>
            </a: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</a:rPr>
              <a:t>. </a:t>
            </a:r>
          </a:p>
          <a:p>
            <a:pPr marL="714375" lvl="2" indent="-352425">
              <a:lnSpc>
                <a:spcPct val="100000"/>
              </a:lnSpc>
            </a:pPr>
            <a:endParaRPr lang="en-HK" sz="2800" dirty="0">
              <a:solidFill>
                <a:srgbClr val="2F5597"/>
              </a:solidFill>
              <a:latin typeface="Calisto MT" panose="02040603050505030304" pitchFamily="18" charset="0"/>
            </a:endParaRPr>
          </a:p>
          <a:p>
            <a:pPr lvl="2">
              <a:lnSpc>
                <a:spcPct val="100000"/>
              </a:lnSpc>
            </a:pP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</a:rPr>
              <a:t>Construction contract period envisaged in EIA – 6 years 2024-2029 </a:t>
            </a:r>
          </a:p>
          <a:p>
            <a:pPr lvl="2">
              <a:lnSpc>
                <a:spcPct val="100000"/>
              </a:lnSpc>
            </a:pP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</a:rPr>
              <a:t>From now expected contract commencement on Sep 2027, </a:t>
            </a: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+ 6 years plus expected extension of 20-25% </a:t>
            </a:r>
          </a:p>
          <a:p>
            <a:pPr lvl="2">
              <a:lnSpc>
                <a:spcPct val="100000"/>
              </a:lnSpc>
            </a:pP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Expected contract completion end </a:t>
            </a:r>
            <a:r>
              <a:rPr lang="en-HK" sz="2800" dirty="0">
                <a:solidFill>
                  <a:srgbClr val="2F5597"/>
                </a:solidFill>
                <a:latin typeface="Calisto MT" panose="02040603050505030304" pitchFamily="18" charset="0"/>
              </a:rPr>
              <a:t>Dec 2034 to Mar 2035</a:t>
            </a:r>
          </a:p>
        </p:txBody>
      </p:sp>
    </p:spTree>
    <p:extLst>
      <p:ext uri="{BB962C8B-B14F-4D97-AF65-F5344CB8AC3E}">
        <p14:creationId xmlns:p14="http://schemas.microsoft.com/office/powerpoint/2010/main" val="359051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B63E-1C18-20C3-D4E6-C4EFC4D4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655206" cy="116183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Even Many Programme Impediments</a:t>
            </a:r>
            <a:endParaRPr lang="en-HK" sz="4000" b="1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3E3EA-B03B-FF5D-AA43-4B0B8F11C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9" y="1532404"/>
            <a:ext cx="10515600" cy="4705110"/>
          </a:xfrm>
        </p:spPr>
        <p:txBody>
          <a:bodyPr>
            <a:noAutofit/>
          </a:bodyPr>
          <a:lstStyle/>
          <a:p>
            <a:pPr marL="714375" lvl="2" indent="-352425">
              <a:lnSpc>
                <a:spcPct val="110000"/>
              </a:lnSpc>
            </a:pPr>
            <a:r>
              <a:rPr lang="en-US" sz="2600" dirty="0">
                <a:solidFill>
                  <a:srgbClr val="2F5597"/>
                </a:solidFill>
                <a:latin typeface="Calisto MT" panose="02040603050505030304" pitchFamily="18" charset="0"/>
              </a:rPr>
              <a:t>No allowance for poor ground / unexpected soil conditions,</a:t>
            </a:r>
          </a:p>
          <a:p>
            <a:pPr marL="714375" lvl="2" indent="-352425">
              <a:lnSpc>
                <a:spcPct val="110000"/>
              </a:lnSpc>
            </a:pPr>
            <a:r>
              <a:rPr lang="en-US" sz="2600" dirty="0">
                <a:solidFill>
                  <a:srgbClr val="2F5597"/>
                </a:solidFill>
                <a:latin typeface="Calisto MT" panose="02040603050505030304" pitchFamily="18" charset="0"/>
              </a:rPr>
              <a:t>Plus time for potential ground decontamination;</a:t>
            </a:r>
          </a:p>
          <a:p>
            <a:pPr marL="714375" lvl="2" indent="-352425">
              <a:lnSpc>
                <a:spcPct val="110000"/>
              </a:lnSpc>
            </a:pPr>
            <a:r>
              <a:rPr lang="en-US" sz="2600" dirty="0">
                <a:solidFill>
                  <a:srgbClr val="2F5597"/>
                </a:solidFill>
                <a:latin typeface="Calisto MT" panose="02040603050505030304" pitchFamily="18" charset="0"/>
              </a:rPr>
              <a:t>Plus time for improvement of capacity-constrained traffic capacity junctions and roundabouts; </a:t>
            </a:r>
          </a:p>
          <a:p>
            <a:pPr marL="714375" lvl="2" indent="-352425">
              <a:lnSpc>
                <a:spcPct val="110000"/>
              </a:lnSpc>
            </a:pPr>
            <a:r>
              <a:rPr lang="en-HK" sz="26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</a:t>
            </a:r>
            <a:r>
              <a:rPr lang="en-GB" sz="2600" dirty="0" err="1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xpansion</a:t>
            </a:r>
            <a:r>
              <a:rPr lang="en-GB" sz="26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of the North District Acute Hospital will constrain and be constrained by traffic generated by the FGC-PD</a:t>
            </a:r>
            <a:r>
              <a:rPr lang="en-US" sz="2600" dirty="0">
                <a:solidFill>
                  <a:srgbClr val="2F5597"/>
                </a:solidFill>
                <a:latin typeface="Calisto MT" panose="02040603050505030304" pitchFamily="18" charset="0"/>
              </a:rPr>
              <a:t>; and</a:t>
            </a:r>
          </a:p>
          <a:p>
            <a:pPr marL="714375" lvl="2" indent="-352425">
              <a:lnSpc>
                <a:spcPct val="110000"/>
              </a:lnSpc>
            </a:pPr>
            <a:r>
              <a:rPr lang="en-GB" sz="26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Restrictions of traffic capacity north of the site due to FGC-PD’s major sewerage and storm drainage improvements;</a:t>
            </a:r>
          </a:p>
          <a:p>
            <a:pPr marL="714375" lvl="2" indent="-352425">
              <a:lnSpc>
                <a:spcPct val="110000"/>
              </a:lnSpc>
            </a:pPr>
            <a:r>
              <a:rPr lang="en-GB" sz="26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4114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F9973-0E9E-3D31-4E0C-5E29D6FEA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181" y="1681842"/>
            <a:ext cx="9574188" cy="3788229"/>
          </a:xfrm>
        </p:spPr>
        <p:txBody>
          <a:bodyPr>
            <a:normAutofit fontScale="55000" lnSpcReduction="20000"/>
          </a:bodyPr>
          <a:lstStyle/>
          <a:p>
            <a:pPr lvl="1">
              <a:lnSpc>
                <a:spcPct val="100000"/>
              </a:lnSpc>
            </a:pPr>
            <a:r>
              <a:rPr lang="en-HK" sz="64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Additional road traffic arising from: </a:t>
            </a:r>
          </a:p>
          <a:p>
            <a:pPr lvl="1">
              <a:lnSpc>
                <a:spcPct val="100000"/>
              </a:lnSpc>
            </a:pPr>
            <a:endParaRPr lang="en-HK" sz="6400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Disposal of EIA </a:t>
            </a:r>
            <a:r>
              <a:rPr lang="en-US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950,000m3 C&amp;D waste = 400 traffic movements/day over 4.5 years;</a:t>
            </a:r>
          </a:p>
          <a:p>
            <a:pPr lvl="2">
              <a:lnSpc>
                <a:spcPct val="100000"/>
              </a:lnSpc>
            </a:pPr>
            <a:r>
              <a:rPr lang="en-US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Plus unaccounted </a:t>
            </a: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25% more trees to be felled;</a:t>
            </a:r>
          </a:p>
          <a:p>
            <a:pPr lvl="2">
              <a:lnSpc>
                <a:spcPct val="100000"/>
              </a:lnSpc>
            </a:pP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Trucking for concrete, building materials and construction materials, workers to site;</a:t>
            </a:r>
          </a:p>
          <a:p>
            <a:pPr lvl="2">
              <a:lnSpc>
                <a:spcPct val="100000"/>
              </a:lnSpc>
            </a:pP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Site and tower height may be unsuitable for </a:t>
            </a:r>
            <a:r>
              <a:rPr lang="en-HK" sz="4500" dirty="0" err="1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MiC</a:t>
            </a: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;</a:t>
            </a:r>
          </a:p>
          <a:p>
            <a:pPr lvl="2">
              <a:lnSpc>
                <a:spcPct val="100000"/>
              </a:lnSpc>
            </a:pPr>
            <a:r>
              <a:rPr lang="en-HK" sz="45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Etc. </a:t>
            </a:r>
            <a:endParaRPr lang="en-HK" sz="1900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HK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lvl="3">
              <a:lnSpc>
                <a:spcPct val="100000"/>
              </a:lnSpc>
            </a:pPr>
            <a:endParaRPr lang="en-HK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HK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1E1D63-BECB-064F-AE89-2DE4CA41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181" y="598777"/>
            <a:ext cx="8690578" cy="78915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More Programme Impediments</a:t>
            </a:r>
            <a:endParaRPr lang="en-US" sz="4000" b="1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1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DCDD-AE0D-E00A-2C8E-FB34B330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599" cy="1099691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Overall Summary</a:t>
            </a:r>
            <a:br>
              <a:rPr lang="en-US" sz="4400" b="1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</a:br>
            <a:endParaRPr lang="en-HK" b="1" dirty="0">
              <a:solidFill>
                <a:srgbClr val="2F5597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F9973-0E9E-3D31-4E0C-5E29D6FEA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427563" cy="4712147"/>
          </a:xfrm>
        </p:spPr>
        <p:txBody>
          <a:bodyPr>
            <a:normAutofit fontScale="55000" lnSpcReduction="20000"/>
          </a:bodyPr>
          <a:lstStyle/>
          <a:p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site layout is dense and very crowded;</a:t>
            </a:r>
          </a:p>
          <a:p>
            <a:r>
              <a:rPr lang="en-HK" sz="4200" kern="1800" dirty="0">
                <a:solidFill>
                  <a:srgbClr val="2F5597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xpect 2-3 or more separate contractors based on Housing Authority norms;</a:t>
            </a:r>
          </a:p>
          <a:p>
            <a:r>
              <a:rPr lang="en-HK" sz="4200" kern="1800" dirty="0">
                <a:solidFill>
                  <a:srgbClr val="2F5597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CEDD’s plans for</a:t>
            </a:r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HK" sz="4200" kern="1800" dirty="0">
                <a:solidFill>
                  <a:srgbClr val="2F5597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FGC-PC not </a:t>
            </a:r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achievable by end of 2029;</a:t>
            </a:r>
          </a:p>
          <a:p>
            <a:r>
              <a:rPr lang="en-HK" sz="4200" kern="1800" dirty="0">
                <a:solidFill>
                  <a:srgbClr val="2F5597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HKGC previously estimated </a:t>
            </a:r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mid 2032 earliest;</a:t>
            </a:r>
          </a:p>
          <a:p>
            <a:r>
              <a:rPr lang="en-AU" sz="42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KK Ling told TPB “FGC-PD can provide housing in the next five years”. I hope he will share that information on how to achieve this to others in the Government, as Secretary for Development recently on record that 2029 is no longer possible;</a:t>
            </a:r>
          </a:p>
          <a:p>
            <a:r>
              <a:rPr lang="en-AU" sz="4200" dirty="0">
                <a:solidFill>
                  <a:srgbClr val="2F5597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and never was.</a:t>
            </a:r>
          </a:p>
          <a:p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Adding EIA-related delays: optimistic estimate = Dec 2034 to Mar 2035.</a:t>
            </a:r>
          </a:p>
          <a:p>
            <a:r>
              <a:rPr lang="en-HK" sz="4200" kern="1800" dirty="0" err="1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DevB</a:t>
            </a:r>
            <a:r>
              <a:rPr lang="en-HK" sz="4200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quoted: first Northern Metropolis housing comes on stream early 2030.</a:t>
            </a:r>
            <a:endParaRPr lang="en-HK" sz="4200" kern="1800" dirty="0">
              <a:solidFill>
                <a:srgbClr val="2F5597"/>
              </a:solidFill>
              <a:latin typeface="Calisto MT" panose="02040603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HK" sz="4200" b="1" kern="1800" dirty="0">
                <a:solidFill>
                  <a:srgbClr val="2F5597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 TPB must ask:  Why is FGC-PD relevant and needed?</a:t>
            </a:r>
            <a:r>
              <a:rPr lang="en-HK" sz="4200" b="1" kern="1800" dirty="0">
                <a:solidFill>
                  <a:srgbClr val="2F5597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HK" dirty="0">
              <a:solidFill>
                <a:srgbClr val="2F5597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502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Calisto MT</vt:lpstr>
      <vt:lpstr>Office Theme</vt:lpstr>
      <vt:lpstr>PowerPoint Presentation</vt:lpstr>
      <vt:lpstr>Topography of developed site  Cross-section from North-East to South-West</vt:lpstr>
      <vt:lpstr>Construction Programme</vt:lpstr>
      <vt:lpstr>Expected Programme for Completion – On Site</vt:lpstr>
      <vt:lpstr>Even Many Programme Impediments</vt:lpstr>
      <vt:lpstr>More Programme Impediments</vt:lpstr>
      <vt:lpstr> Overall 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luk</dc:creator>
  <cp:lastModifiedBy>Doris Hui</cp:lastModifiedBy>
  <cp:revision>77</cp:revision>
  <cp:lastPrinted>2023-06-13T14:17:32Z</cp:lastPrinted>
  <dcterms:created xsi:type="dcterms:W3CDTF">2023-06-01T06:53:12Z</dcterms:created>
  <dcterms:modified xsi:type="dcterms:W3CDTF">2023-06-15T15:41:26Z</dcterms:modified>
</cp:coreProperties>
</file>