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60" r:id="rId2"/>
    <p:sldId id="256" r:id="rId3"/>
    <p:sldId id="257" r:id="rId4"/>
    <p:sldId id="258" r:id="rId5"/>
    <p:sldId id="259" r:id="rId6"/>
    <p:sldId id="261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tamaran" pitchFamily="2" charset="77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19B533-A195-4DE9-B077-5BCC0CB8E812}">
  <a:tblStyle styleId="{B619B533-A195-4DE9-B077-5BCC0CB8E8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2"/>
    <p:restoredTop sz="94681"/>
  </p:normalViewPr>
  <p:slideViewPr>
    <p:cSldViewPr snapToGrid="0">
      <p:cViewPr varScale="1">
        <p:scale>
          <a:sx n="118" d="100"/>
          <a:sy n="118" d="100"/>
        </p:scale>
        <p:origin x="208" y="18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27d06b51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g2527d06b51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849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27d06b51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g2527d06b51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27d06b51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g2527d06b51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27d06b5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2527d06b5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27d06b5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g2527d06b5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27d06b5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g2527d06b5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372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/>
          <p:nvPr/>
        </p:nvSpPr>
        <p:spPr>
          <a:xfrm>
            <a:off x="1061194" y="103556"/>
            <a:ext cx="76209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2600" b="1" i="1" dirty="0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 Impact Assessment (EIA)</a:t>
            </a:r>
            <a:endParaRPr sz="26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1" dirty="0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close-up of a text&#10;&#10;Description automatically generated with low confidence">
            <a:extLst>
              <a:ext uri="{FF2B5EF4-FFF2-40B4-BE49-F238E27FC236}">
                <a16:creationId xmlns:a16="http://schemas.microsoft.com/office/drawing/2014/main" id="{D133018A-B6E7-0843-8CDE-A0CD76C60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4"/>
          <a:stretch/>
        </p:blipFill>
        <p:spPr>
          <a:xfrm>
            <a:off x="0" y="1766594"/>
            <a:ext cx="5709641" cy="1487277"/>
          </a:xfrm>
          <a:prstGeom prst="rect">
            <a:avLst/>
          </a:prstGeom>
        </p:spPr>
      </p:pic>
      <p:sp>
        <p:nvSpPr>
          <p:cNvPr id="26" name="Google Shape;89;p15">
            <a:extLst>
              <a:ext uri="{FF2B5EF4-FFF2-40B4-BE49-F238E27FC236}">
                <a16:creationId xmlns:a16="http://schemas.microsoft.com/office/drawing/2014/main" id="{BFD77414-EA61-1641-8972-57B295DB7A3C}"/>
              </a:ext>
            </a:extLst>
          </p:cNvPr>
          <p:cNvSpPr txBox="1"/>
          <p:nvPr/>
        </p:nvSpPr>
        <p:spPr>
          <a:xfrm>
            <a:off x="0" y="712011"/>
            <a:ext cx="2853387" cy="53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EIA Study Brief (No.ESB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-318/2019) Appendix H</a:t>
            </a:r>
            <a:endParaRPr sz="1300" i="1" u="none" strike="noStrike" cap="none" dirty="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7" name="Google Shape;79;p14">
            <a:extLst>
              <a:ext uri="{FF2B5EF4-FFF2-40B4-BE49-F238E27FC236}">
                <a16:creationId xmlns:a16="http://schemas.microsoft.com/office/drawing/2014/main" id="{22EF77F1-77DB-9F49-AB93-FD9E345FC518}"/>
              </a:ext>
            </a:extLst>
          </p:cNvPr>
          <p:cNvSpPr/>
          <p:nvPr/>
        </p:nvSpPr>
        <p:spPr>
          <a:xfrm>
            <a:off x="371356" y="2874084"/>
            <a:ext cx="5176328" cy="238272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79;p14">
            <a:extLst>
              <a:ext uri="{FF2B5EF4-FFF2-40B4-BE49-F238E27FC236}">
                <a16:creationId xmlns:a16="http://schemas.microsoft.com/office/drawing/2014/main" id="{7AFBEABC-6F90-1342-9708-D8545BFE9ACA}"/>
              </a:ext>
            </a:extLst>
          </p:cNvPr>
          <p:cNvSpPr/>
          <p:nvPr/>
        </p:nvSpPr>
        <p:spPr>
          <a:xfrm>
            <a:off x="371356" y="1710686"/>
            <a:ext cx="4653813" cy="275469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A488DB-9F99-7749-9F85-91440829B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21" t="-2" b="8067"/>
          <a:stretch/>
        </p:blipFill>
        <p:spPr>
          <a:xfrm>
            <a:off x="2853387" y="1114322"/>
            <a:ext cx="6096000" cy="275469"/>
          </a:xfrm>
          <a:prstGeom prst="rect">
            <a:avLst/>
          </a:prstGeom>
        </p:spPr>
      </p:pic>
      <p:sp>
        <p:nvSpPr>
          <p:cNvPr id="33" name="Google Shape;64;p13">
            <a:extLst>
              <a:ext uri="{FF2B5EF4-FFF2-40B4-BE49-F238E27FC236}">
                <a16:creationId xmlns:a16="http://schemas.microsoft.com/office/drawing/2014/main" id="{C72E79F8-2D7E-9740-9AC7-DFF0CA932EFA}"/>
              </a:ext>
            </a:extLst>
          </p:cNvPr>
          <p:cNvSpPr/>
          <p:nvPr/>
        </p:nvSpPr>
        <p:spPr>
          <a:xfrm rot="20476769">
            <a:off x="4885822" y="1730591"/>
            <a:ext cx="2564838" cy="511126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8AA141-FCF4-9B4F-AC99-3C54DE2DB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84" y="3823501"/>
            <a:ext cx="6654800" cy="266700"/>
          </a:xfrm>
          <a:prstGeom prst="rect">
            <a:avLst/>
          </a:prstGeom>
        </p:spPr>
      </p:pic>
      <p:sp>
        <p:nvSpPr>
          <p:cNvPr id="38" name="Google Shape;62;p13">
            <a:extLst>
              <a:ext uri="{FF2B5EF4-FFF2-40B4-BE49-F238E27FC236}">
                <a16:creationId xmlns:a16="http://schemas.microsoft.com/office/drawing/2014/main" id="{F54B9272-DD91-1B43-886F-023947EDA7C9}"/>
              </a:ext>
            </a:extLst>
          </p:cNvPr>
          <p:cNvSpPr/>
          <p:nvPr/>
        </p:nvSpPr>
        <p:spPr>
          <a:xfrm rot="14363889" flipH="1">
            <a:off x="5595712" y="3075400"/>
            <a:ext cx="1145057" cy="386211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86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/>
          <p:nvPr/>
        </p:nvSpPr>
        <p:spPr>
          <a:xfrm>
            <a:off x="1061194" y="103556"/>
            <a:ext cx="76209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2600" b="1" i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 Impact Assessment (EIA)</a:t>
            </a:r>
            <a:endParaRPr sz="26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16775"/>
            <a:ext cx="4248873" cy="300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13382" y="856950"/>
            <a:ext cx="3370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i="1">
                <a:latin typeface="Catamaran"/>
                <a:ea typeface="Catamaran"/>
                <a:cs typeface="Catamaran"/>
                <a:sym typeface="Catamaran"/>
              </a:rPr>
              <a:t>EIA</a:t>
            </a:r>
            <a:r>
              <a:rPr lang="en" sz="1300" i="1" u="none" strike="noStrike" cap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 Section 9. Fig 9.8 "Proposed Location of Woodland Compensation"</a:t>
            </a:r>
            <a:endParaRPr sz="1300" i="1" u="none" strike="noStrike" cap="none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8100" y="856948"/>
            <a:ext cx="4248874" cy="157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6494" y="2684063"/>
            <a:ext cx="4679882" cy="4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 rot="-5682228" flipH="1">
            <a:off x="8243081" y="1904463"/>
            <a:ext cx="1145057" cy="386211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96850" y="3247526"/>
            <a:ext cx="1845540" cy="18375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/>
          <p:nvPr/>
        </p:nvSpPr>
        <p:spPr>
          <a:xfrm rot="1665119">
            <a:off x="1670351" y="4016888"/>
            <a:ext cx="2804497" cy="78797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4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14"/>
          <p:cNvSpPr txBox="1"/>
          <p:nvPr/>
        </p:nvSpPr>
        <p:spPr>
          <a:xfrm>
            <a:off x="1061194" y="103556"/>
            <a:ext cx="76209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" sz="2600" b="1" i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 Impact Assessment (EIA)</a:t>
            </a:r>
            <a:endParaRPr sz="26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583657" y="3965726"/>
            <a:ext cx="2325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Additional Hydrological Impact Analysis conducted by Dr. Ting Fong May Chui from the HKU</a:t>
            </a:r>
            <a:endParaRPr sz="1300" i="1" u="none" strike="noStrike" cap="none" dirty="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150" y="587825"/>
            <a:ext cx="2500524" cy="33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923" y="722885"/>
            <a:ext cx="4001377" cy="80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23" y="1583163"/>
            <a:ext cx="4001377" cy="130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8923" y="2967693"/>
            <a:ext cx="4001377" cy="173693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610773" y="2060879"/>
            <a:ext cx="3569400" cy="228300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610773" y="722888"/>
            <a:ext cx="3569400" cy="261300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A75E3-6EA1-F448-B3B0-9E771223A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122" y="1475842"/>
            <a:ext cx="4864100" cy="266700"/>
          </a:xfrm>
          <a:prstGeom prst="rect">
            <a:avLst/>
          </a:prstGeom>
        </p:spPr>
      </p:pic>
      <p:sp>
        <p:nvSpPr>
          <p:cNvPr id="15" name="Google Shape;64;p13">
            <a:extLst>
              <a:ext uri="{FF2B5EF4-FFF2-40B4-BE49-F238E27FC236}">
                <a16:creationId xmlns:a16="http://schemas.microsoft.com/office/drawing/2014/main" id="{A3B531E0-FB98-5647-A53A-F2AE0362A0E6}"/>
              </a:ext>
            </a:extLst>
          </p:cNvPr>
          <p:cNvSpPr/>
          <p:nvPr/>
        </p:nvSpPr>
        <p:spPr>
          <a:xfrm rot="20368297">
            <a:off x="4211532" y="1921403"/>
            <a:ext cx="1549102" cy="459374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5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15"/>
          <p:cNvSpPr txBox="1"/>
          <p:nvPr/>
        </p:nvSpPr>
        <p:spPr>
          <a:xfrm>
            <a:off x="1061194" y="103556"/>
            <a:ext cx="7620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1" u="none" strike="noStrike" cap="non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Advisory Council on the Environment (ACE) 2023</a:t>
            </a:r>
            <a:endParaRPr sz="2600" b="1" i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84712" y="661163"/>
            <a:ext cx="3733800" cy="3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tamaran"/>
              <a:buChar char="●"/>
            </a:pPr>
            <a:r>
              <a:rPr lang="en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Additional CEDD studies showed no adverse hydrological impact to 1.4 ha of critically endangered Chinese Swamp Cypress (CSC) nursery.</a:t>
            </a:r>
            <a:endParaRPr sz="2000" dirty="0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3429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tamaran"/>
              <a:buChar char="●"/>
            </a:pPr>
            <a:r>
              <a:rPr lang="en" sz="2000" i="0" u="none" strike="noStrike" cap="none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HKGC’s hydrogeology survey and modelling conclude</a:t>
            </a:r>
            <a:r>
              <a:rPr lang="en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d</a:t>
            </a:r>
            <a:r>
              <a:rPr lang="en" sz="2000" i="0" u="none" strike="noStrike" cap="none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 that R</a:t>
            </a:r>
            <a:r>
              <a:rPr lang="en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(</a:t>
            </a:r>
            <a:r>
              <a:rPr lang="en" sz="2000" i="0" u="none" strike="noStrike" cap="none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A) and </a:t>
            </a:r>
            <a:r>
              <a:rPr lang="en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5.1</a:t>
            </a:r>
            <a:r>
              <a:rPr lang="en" sz="2000" i="0" u="none" strike="noStrike" cap="none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ha tree planting lowers water table by 0.</a:t>
            </a:r>
            <a:r>
              <a:rPr lang="en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84</a:t>
            </a:r>
            <a:r>
              <a:rPr lang="en" sz="2000" i="0" u="none" strike="noStrike" cap="none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m and could adversely impact CSC survival.</a:t>
            </a:r>
            <a:endParaRPr sz="2000" i="0" u="none" strike="noStrike" cap="none" dirty="0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88" name="Google Shape;88;p15" descr="A picture containing text, screenshot, de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5938" y="503231"/>
            <a:ext cx="1793757" cy="232134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9800"/>
              </a:srgbClr>
            </a:outerShdw>
          </a:effectLst>
        </p:spPr>
      </p:pic>
      <p:sp>
        <p:nvSpPr>
          <p:cNvPr id="89" name="Google Shape;89;p15"/>
          <p:cNvSpPr txBox="1"/>
          <p:nvPr/>
        </p:nvSpPr>
        <p:spPr>
          <a:xfrm>
            <a:off x="7215967" y="2963663"/>
            <a:ext cx="17937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HKGC's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R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eport on the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P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otential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I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mpact of FGC-PD on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G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roundwater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F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low </a:t>
            </a:r>
            <a:r>
              <a:rPr lang="en" sz="1300" i="1" dirty="0">
                <a:latin typeface="Catamaran"/>
                <a:ea typeface="Catamaran"/>
                <a:cs typeface="Catamaran"/>
                <a:sym typeface="Catamaran"/>
              </a:rPr>
              <a:t>S</a:t>
            </a:r>
            <a:r>
              <a:rPr lang="en" sz="1300" i="1" u="none" strike="noStrike" cap="none" dirty="0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ystem</a:t>
            </a:r>
            <a:endParaRPr sz="1300" i="1" u="none" strike="noStrike" cap="none" dirty="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8588" y="956419"/>
            <a:ext cx="3308327" cy="37773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509" y="3950063"/>
            <a:ext cx="1231604" cy="1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 rot="10800000">
            <a:off x="5416313" y="3193088"/>
            <a:ext cx="112800" cy="797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6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16"/>
          <p:cNvSpPr txBox="1"/>
          <p:nvPr/>
        </p:nvSpPr>
        <p:spPr>
          <a:xfrm>
            <a:off x="1061194" y="103556"/>
            <a:ext cx="7620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1" u="none" strike="noStrike" cap="non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Advisory Council on the Environment (ACE)</a:t>
            </a:r>
            <a:endParaRPr sz="2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56" y="689400"/>
            <a:ext cx="3752847" cy="43725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 l="2576" r="2681"/>
          <a:stretch/>
        </p:blipFill>
        <p:spPr>
          <a:xfrm>
            <a:off x="4118700" y="3307238"/>
            <a:ext cx="4881582" cy="7528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03" name="Google Shape;103;p16"/>
          <p:cNvGraphicFramePr/>
          <p:nvPr/>
        </p:nvGraphicFramePr>
        <p:xfrm>
          <a:off x="4414022" y="689400"/>
          <a:ext cx="4180350" cy="2438590"/>
        </p:xfrm>
        <a:graphic>
          <a:graphicData uri="http://schemas.openxmlformats.org/drawingml/2006/table">
            <a:tbl>
              <a:tblPr>
                <a:noFill/>
                <a:tableStyleId>{B619B533-A195-4DE9-B077-5BCC0CB8E812}</a:tableStyleId>
              </a:tblPr>
              <a:tblGrid>
                <a:gridCol w="209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Observation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Point D (Swampy Woodland)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Drop in Water Table (m)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Before construction 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22.05 m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After construction and tree planting (4.1 ha) 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-0.67m </a:t>
                      </a:r>
                      <a:endParaRPr sz="1300" b="1"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After construction and tree planting (5.1 ha) 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-0.84m</a:t>
                      </a:r>
                      <a:endParaRPr sz="1300" b="1"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After construction and tree planting (6.15 ha) </a:t>
                      </a:r>
                      <a:endParaRPr sz="1100"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300" b="1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-1.05m</a:t>
                      </a:r>
                      <a:endParaRPr sz="1300" b="1"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68575" marR="68575" marT="68575" marB="68575">
                    <a:lnL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" name="Google Shape;104;p16"/>
          <p:cNvSpPr/>
          <p:nvPr/>
        </p:nvSpPr>
        <p:spPr>
          <a:xfrm rot="-985753">
            <a:off x="3906152" y="4228065"/>
            <a:ext cx="2371738" cy="56424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 descr="HKGC_logo_Prim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1986" y="4511842"/>
            <a:ext cx="455142" cy="455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6"/>
          <p:cNvCxnSpPr/>
          <p:nvPr/>
        </p:nvCxnSpPr>
        <p:spPr>
          <a:xfrm>
            <a:off x="0" y="242047"/>
            <a:ext cx="1061100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16"/>
          <p:cNvSpPr txBox="1"/>
          <p:nvPr/>
        </p:nvSpPr>
        <p:spPr>
          <a:xfrm>
            <a:off x="1061194" y="103556"/>
            <a:ext cx="7620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1" u="none" strike="noStrike" cap="non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Advisory Council on the Environment (ACE)</a:t>
            </a:r>
            <a:endParaRPr sz="2600" b="0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7876648" y="4952550"/>
            <a:ext cx="12894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00"/>
              <a:buFont typeface="Arial"/>
              <a:buNone/>
            </a:pPr>
            <a:r>
              <a:rPr lang="en" sz="800" b="1" i="1" u="none" strike="noStrike" cap="none">
                <a:solidFill>
                  <a:srgbClr val="1E4E79"/>
                </a:solidFill>
              </a:rPr>
              <a:t>O.N.E. living heritage</a:t>
            </a:r>
            <a:endParaRPr sz="800" b="1" i="1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87;p15">
            <a:extLst>
              <a:ext uri="{FF2B5EF4-FFF2-40B4-BE49-F238E27FC236}">
                <a16:creationId xmlns:a16="http://schemas.microsoft.com/office/drawing/2014/main" id="{6093C703-22FC-6D4F-875B-DAE9E4724A18}"/>
              </a:ext>
            </a:extLst>
          </p:cNvPr>
          <p:cNvSpPr txBox="1"/>
          <p:nvPr/>
        </p:nvSpPr>
        <p:spPr>
          <a:xfrm>
            <a:off x="84712" y="661163"/>
            <a:ext cx="8819802" cy="18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tamaran"/>
              <a:buChar char="●"/>
            </a:pPr>
            <a:r>
              <a:rPr lang="en-HK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CEDD's Green-</a:t>
            </a:r>
            <a:r>
              <a:rPr lang="en-HK" sz="2000" dirty="0" err="1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Ampt</a:t>
            </a:r>
            <a:r>
              <a:rPr lang="en-HK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 infiltration method cannot provide any information on the water table change.</a:t>
            </a:r>
          </a:p>
          <a:p>
            <a:pPr marL="342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tamaran"/>
              <a:buChar char="●"/>
            </a:pPr>
            <a:r>
              <a:rPr lang="en-HK" sz="2000" dirty="0">
                <a:solidFill>
                  <a:srgbClr val="1E4E79"/>
                </a:solidFill>
                <a:latin typeface="Catamaran"/>
                <a:ea typeface="Catamaran"/>
                <a:cs typeface="Catamaran"/>
                <a:sym typeface="Catamaran"/>
              </a:rPr>
              <a:t>HKGC predicted adverse impact the survival of rare and water table sensitive, nationally and internationally protected and critically endangered, Chinese Swamp Cypress.</a:t>
            </a:r>
            <a:endParaRPr sz="2000" i="0" u="none" strike="noStrike" cap="none" dirty="0">
              <a:solidFill>
                <a:srgbClr val="FF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363190329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Macintosh PowerPoint</Application>
  <PresentationFormat>On-screen Show (16:9)</PresentationFormat>
  <Paragraphs>31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Catamaran</vt:lpstr>
      <vt:lpstr>Times New Roman</vt:lpstr>
      <vt:lpstr>Calibri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Timothy J. Peirson-Smith</cp:lastModifiedBy>
  <cp:revision>1</cp:revision>
  <dcterms:modified xsi:type="dcterms:W3CDTF">2023-06-16T03:53:49Z</dcterms:modified>
</cp:coreProperties>
</file>